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613" r:id="rId2"/>
    <p:sldId id="636" r:id="rId3"/>
    <p:sldId id="635" r:id="rId4"/>
    <p:sldId id="637" r:id="rId5"/>
    <p:sldId id="638" r:id="rId6"/>
    <p:sldId id="639" r:id="rId7"/>
    <p:sldId id="640" r:id="rId8"/>
    <p:sldId id="641" r:id="rId9"/>
    <p:sldId id="642" r:id="rId10"/>
    <p:sldId id="643" r:id="rId11"/>
    <p:sldId id="644" r:id="rId12"/>
    <p:sldId id="645" r:id="rId13"/>
    <p:sldId id="646" r:id="rId14"/>
    <p:sldId id="647" r:id="rId15"/>
    <p:sldId id="648" r:id="rId16"/>
    <p:sldId id="649" r:id="rId17"/>
    <p:sldId id="650" r:id="rId18"/>
    <p:sldId id="651" r:id="rId19"/>
    <p:sldId id="652" r:id="rId20"/>
    <p:sldId id="662" r:id="rId21"/>
    <p:sldId id="654" r:id="rId22"/>
    <p:sldId id="655" r:id="rId23"/>
    <p:sldId id="656" r:id="rId24"/>
    <p:sldId id="657" r:id="rId25"/>
    <p:sldId id="658" r:id="rId26"/>
    <p:sldId id="659" r:id="rId27"/>
    <p:sldId id="667" r:id="rId28"/>
    <p:sldId id="663" r:id="rId29"/>
    <p:sldId id="664" r:id="rId30"/>
    <p:sldId id="665" r:id="rId31"/>
    <p:sldId id="666" r:id="rId32"/>
    <p:sldId id="660" r:id="rId33"/>
    <p:sldId id="66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DDAE1"/>
    <a:srgbClr val="FFFFFF"/>
    <a:srgbClr val="D7E9ED"/>
    <a:srgbClr val="95C5CF"/>
    <a:srgbClr val="4A94A4"/>
    <a:srgbClr val="428592"/>
    <a:srgbClr val="26525B"/>
    <a:srgbClr val="26525A"/>
    <a:srgbClr val="468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0413"/>
  </p:normalViewPr>
  <p:slideViewPr>
    <p:cSldViewPr snapToGrid="0">
      <p:cViewPr varScale="1">
        <p:scale>
          <a:sx n="118" d="100"/>
          <a:sy n="118" d="100"/>
        </p:scale>
        <p:origin x="1560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4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check-for-balanced-parentheses-in-an-expression/" TargetMode="Externa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Lecture 7: 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Floorplan – 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is the space that is wasted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Minimizing area is the same as minimizing dead space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percentage is computed as</a:t>
            </a:r>
          </a:p>
          <a:p>
            <a:pPr algn="ctr" eaLnBrk="1" hangingPunct="1">
              <a:buFontTx/>
              <a:buChar char=" "/>
              <a:defRPr/>
            </a:pPr>
            <a:r>
              <a:rPr kumimoji="0" lang="en-US" altLang="zh-TW" dirty="0">
                <a:ea typeface="新細明體" pitchFamily="18" charset="-120"/>
              </a:rPr>
              <a:t>(A -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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 err="1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 /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 100%</a:t>
            </a:r>
            <a:endParaRPr kumimoji="0" lang="zh-TW" altLang="en-US" dirty="0">
              <a:ea typeface="新細明體" pitchFamily="18" charset="-120"/>
              <a:sym typeface="Symbol" pitchFamily="18" charset="2"/>
            </a:endParaRP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709A0E42-FEFA-1444-A952-8F709CFFF5FD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552523" y="2541770"/>
            <a:ext cx="90325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817D7A93-28F5-954A-864D-2E74368ECF7A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466558" y="3526006"/>
            <a:ext cx="107518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6" name="Rectangle 7">
            <a:extLst>
              <a:ext uri="{FF2B5EF4-FFF2-40B4-BE49-F238E27FC236}">
                <a16:creationId xmlns:a16="http://schemas.microsoft.com/office/drawing/2014/main" id="{E649FA09-63D5-9343-99A4-D96B1311CBEE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632163" y="3826550"/>
            <a:ext cx="1070819" cy="53821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03E766A5-95C1-A243-B475-9958971B8B5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564591" y="2686914"/>
            <a:ext cx="1674446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BF44429D-68DA-D443-8511-27F60573ECC9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350966" y="3093067"/>
            <a:ext cx="897025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9" name="Rectangle 10">
            <a:extLst>
              <a:ext uri="{FF2B5EF4-FFF2-40B4-BE49-F238E27FC236}">
                <a16:creationId xmlns:a16="http://schemas.microsoft.com/office/drawing/2014/main" id="{D6BC4425-86AA-2E4F-9EDF-E39688E03A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028434" y="2228102"/>
            <a:ext cx="1069424" cy="536969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0" name="Rectangle 11">
            <a:extLst>
              <a:ext uri="{FF2B5EF4-FFF2-40B4-BE49-F238E27FC236}">
                <a16:creationId xmlns:a16="http://schemas.microsoft.com/office/drawing/2014/main" id="{4FC35D44-5A7A-3F49-8213-E1B638BD9AD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391690" y="3270603"/>
            <a:ext cx="1610907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ED7992B9-A951-1948-922F-F9ACCDADA7E3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984973" y="2060617"/>
            <a:ext cx="2231347" cy="240934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2" name="Text Box 13">
            <a:extLst>
              <a:ext uri="{FF2B5EF4-FFF2-40B4-BE49-F238E27FC236}">
                <a16:creationId xmlns:a16="http://schemas.microsoft.com/office/drawing/2014/main" id="{1FC41A13-55D6-F047-ADAE-80ED6F3448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55651" y="3938429"/>
            <a:ext cx="313579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>
              <a:defRPr/>
            </a:pPr>
            <a:r>
              <a:rPr lang="en-US" altLang="zh-TW" sz="2000" dirty="0">
                <a:solidFill>
                  <a:schemeClr val="tx2"/>
                </a:solidFill>
                <a:latin typeface="Arial" charset="0"/>
                <a:cs typeface="新細明體" charset="0"/>
              </a:rPr>
              <a:t>Dead space (while space)</a:t>
            </a:r>
          </a:p>
        </p:txBody>
      </p:sp>
      <p:sp>
        <p:nvSpPr>
          <p:cNvPr id="33" name="Line 14">
            <a:extLst>
              <a:ext uri="{FF2B5EF4-FFF2-40B4-BE49-F238E27FC236}">
                <a16:creationId xmlns:a16="http://schemas.microsoft.com/office/drawing/2014/main" id="{7F7B7405-25A4-0E40-89F3-885BCB46FBC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977516" y="2266640"/>
            <a:ext cx="1212866" cy="186846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4" name="Line 15">
            <a:extLst>
              <a:ext uri="{FF2B5EF4-FFF2-40B4-BE49-F238E27FC236}">
                <a16:creationId xmlns:a16="http://schemas.microsoft.com/office/drawing/2014/main" id="{A7376952-6A7C-1148-829D-666987F959C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97431" y="2856683"/>
            <a:ext cx="2392952" cy="12784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5" name="Line 16">
            <a:extLst>
              <a:ext uri="{FF2B5EF4-FFF2-40B4-BE49-F238E27FC236}">
                <a16:creationId xmlns:a16="http://schemas.microsoft.com/office/drawing/2014/main" id="{D1E9B903-6062-BA4A-9460-E10D6CFC1E9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912366" y="2512492"/>
            <a:ext cx="3278017" cy="16226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6" name="Line 17">
            <a:extLst>
              <a:ext uri="{FF2B5EF4-FFF2-40B4-BE49-F238E27FC236}">
                <a16:creationId xmlns:a16="http://schemas.microsoft.com/office/drawing/2014/main" id="{71C0AA04-5579-FC46-8C1D-0D5A513D429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35189" y="4135110"/>
            <a:ext cx="265519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309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F0DB-7154-A541-9DCF-AF68CFCEF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BF9AD-8903-0C48-94B3-1AFD85262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commonly used objective function is a weighted sum of area (or dead space area) and wirelength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ea typeface="新細明體" pitchFamily="18" charset="-120"/>
              </a:rPr>
              <a:t>                                 cost =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is the total area of the packing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L is the 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>
                <a:ea typeface="新細明體" pitchFamily="18" charset="-120"/>
              </a:rPr>
              <a:t> are tuning parameters 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395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2C75-D5EB-4945-8DDB-3AEB2B5A1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Floorplan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A7A1A-17E0-5746-B8EF-2AA189312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6849"/>
            <a:ext cx="8030671" cy="4710113"/>
          </a:xfrm>
        </p:spPr>
        <p:txBody>
          <a:bodyPr/>
          <a:lstStyle/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can be obtained by repetitively subdividing (slicing) rectangles horizontally or vertically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Non-slicing </a:t>
            </a:r>
            <a:r>
              <a:rPr lang="en-US" altLang="zh-TW" b="1" dirty="0">
                <a:ea typeface="新細明體" pitchFamily="18" charset="-120"/>
              </a:rPr>
              <a:t>f</a:t>
            </a:r>
            <a:r>
              <a:rPr kumimoji="0" lang="en-US" altLang="zh-TW" b="1" dirty="0">
                <a:ea typeface="新細明體" pitchFamily="18" charset="-120"/>
              </a:rPr>
              <a:t>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may not be obtained by repetitively subdividing alone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floorplans are much easier to handle</a:t>
            </a:r>
          </a:p>
          <a:p>
            <a:pPr lvl="1" algn="just">
              <a:lnSpc>
                <a:spcPct val="80000"/>
              </a:lnSpc>
              <a:defRPr/>
            </a:pPr>
            <a:r>
              <a:rPr lang="en-US" altLang="zh-TW" dirty="0">
                <a:ea typeface="新細明體" pitchFamily="18" charset="-120"/>
              </a:rPr>
              <a:t>Efficient data structures exist for efficient computational manipulations </a:t>
            </a:r>
            <a:endParaRPr kumimoji="0" lang="zh-TW" altLang="en-US" dirty="0">
              <a:ea typeface="新細明體" pitchFamily="18" charset="-120"/>
            </a:endParaRPr>
          </a:p>
        </p:txBody>
      </p:sp>
      <p:grpSp>
        <p:nvGrpSpPr>
          <p:cNvPr id="4" name="Group 17">
            <a:extLst>
              <a:ext uri="{FF2B5EF4-FFF2-40B4-BE49-F238E27FC236}">
                <a16:creationId xmlns:a16="http://schemas.microsoft.com/office/drawing/2014/main" id="{18525D72-0F9E-634E-80B9-ACD4EA179CA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4083669"/>
            <a:ext cx="1991989" cy="1935668"/>
            <a:chOff x="3408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5" name="Rectangle 18">
              <a:extLst>
                <a:ext uri="{FF2B5EF4-FFF2-40B4-BE49-F238E27FC236}">
                  <a16:creationId xmlns:a16="http://schemas.microsoft.com/office/drawing/2014/main" id="{50E72B9D-1B16-134F-8F06-7DCAE3F00A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1392"/>
              <a:ext cx="433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E0F07E47-F08C-0B4E-AE6A-C5DD61D9977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656" y="1921"/>
              <a:ext cx="435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" name="Rectangle 20">
              <a:extLst>
                <a:ext uri="{FF2B5EF4-FFF2-40B4-BE49-F238E27FC236}">
                  <a16:creationId xmlns:a16="http://schemas.microsoft.com/office/drawing/2014/main" id="{C468698D-43E5-3B42-A967-F58FD93ECE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2495"/>
              <a:ext cx="1248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8" name="Rectangle 21">
              <a:extLst>
                <a:ext uri="{FF2B5EF4-FFF2-40B4-BE49-F238E27FC236}">
                  <a16:creationId xmlns:a16="http://schemas.microsoft.com/office/drawing/2014/main" id="{E9CDF906-6925-EF4D-9B08-6A87D95DBE0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921"/>
              <a:ext cx="81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9" name="Rectangle 22">
              <a:extLst>
                <a:ext uri="{FF2B5EF4-FFF2-40B4-BE49-F238E27FC236}">
                  <a16:creationId xmlns:a16="http://schemas.microsoft.com/office/drawing/2014/main" id="{261B5C2E-01D0-5045-9A77-C3B92CA5906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392"/>
              <a:ext cx="125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grpSp>
        <p:nvGrpSpPr>
          <p:cNvPr id="10" name="Group 23">
            <a:extLst>
              <a:ext uri="{FF2B5EF4-FFF2-40B4-BE49-F238E27FC236}">
                <a16:creationId xmlns:a16="http://schemas.microsoft.com/office/drawing/2014/main" id="{B0F1D6D4-E7FC-3240-BBA6-0F238AD7D86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1524000"/>
            <a:ext cx="1991989" cy="1935668"/>
            <a:chOff x="864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11" name="Rectangle 24">
              <a:extLst>
                <a:ext uri="{FF2B5EF4-FFF2-40B4-BE49-F238E27FC236}">
                  <a16:creationId xmlns:a16="http://schemas.microsoft.com/office/drawing/2014/main" id="{2D6AA54D-92BD-2E41-A72F-6A9E5186AA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1392"/>
              <a:ext cx="528" cy="86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7FAEF5A3-A664-4046-A10E-96775B7568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2255"/>
              <a:ext cx="528" cy="7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" name="Rectangle 26">
              <a:extLst>
                <a:ext uri="{FF2B5EF4-FFF2-40B4-BE49-F238E27FC236}">
                  <a16:creationId xmlns:a16="http://schemas.microsoft.com/office/drawing/2014/main" id="{B2D8251B-6D55-904D-A5EC-E52C0F9DF23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921"/>
              <a:ext cx="43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F7D3B9F4-FE56-AB40-A98A-CBE50E74DD5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392"/>
              <a:ext cx="115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4E91B282-0691-0D4E-8EF4-378515BCE4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24" y="1921"/>
              <a:ext cx="720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B9CB94E6-AA80-6344-BAA5-B6F48B9FA8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2495"/>
              <a:ext cx="67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7" name="Rectangle 30">
              <a:extLst>
                <a:ext uri="{FF2B5EF4-FFF2-40B4-BE49-F238E27FC236}">
                  <a16:creationId xmlns:a16="http://schemas.microsoft.com/office/drawing/2014/main" id="{E10EC66A-75CC-4A4D-9FAB-8D0746CE6AC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064" y="2495"/>
              <a:ext cx="48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1A5D109-88CF-E04C-83E4-A1C6A5D39E2C}"/>
              </a:ext>
            </a:extLst>
          </p:cNvPr>
          <p:cNvSpPr txBox="1"/>
          <p:nvPr/>
        </p:nvSpPr>
        <p:spPr>
          <a:xfrm>
            <a:off x="9255941" y="3457424"/>
            <a:ext cx="1991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Slicing Floorplan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65374A-54A5-0B48-89F5-A28A983424CC}"/>
              </a:ext>
            </a:extLst>
          </p:cNvPr>
          <p:cNvSpPr txBox="1"/>
          <p:nvPr/>
        </p:nvSpPr>
        <p:spPr>
          <a:xfrm>
            <a:off x="8949791" y="6018150"/>
            <a:ext cx="2565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Non-slicing Floorplan</a:t>
            </a:r>
          </a:p>
        </p:txBody>
      </p:sp>
    </p:spTree>
    <p:extLst>
      <p:ext uri="{BB962C8B-B14F-4D97-AF65-F5344CB8AC3E}">
        <p14:creationId xmlns:p14="http://schemas.microsoft.com/office/powerpoint/2010/main" val="2557873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A854D-9276-E245-930E-6EFB0316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 of Slicing Floorplan</a:t>
            </a:r>
          </a:p>
        </p:txBody>
      </p:sp>
      <p:grpSp>
        <p:nvGrpSpPr>
          <p:cNvPr id="4" name="Group 5">
            <a:extLst>
              <a:ext uri="{FF2B5EF4-FFF2-40B4-BE49-F238E27FC236}">
                <a16:creationId xmlns:a16="http://schemas.microsoft.com/office/drawing/2014/main" id="{FF54BF9D-4539-4B4E-887C-5F762EA2050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32646" y="2199388"/>
            <a:ext cx="2898776" cy="2800326"/>
            <a:chOff x="864" y="1008"/>
            <a:chExt cx="1104" cy="1104"/>
          </a:xfrm>
        </p:grpSpPr>
        <p:sp>
          <p:nvSpPr>
            <p:cNvPr id="5" name="Rectangle 6">
              <a:extLst>
                <a:ext uri="{FF2B5EF4-FFF2-40B4-BE49-F238E27FC236}">
                  <a16:creationId xmlns:a16="http://schemas.microsoft.com/office/drawing/2014/main" id="{A4672A38-0D54-444C-8D6F-61019AF069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E1BA4652-C447-B14C-A0B5-0F35CA87DAE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419AE805-12D6-FC4E-9994-AF2BF018D7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B81659A0-C319-824C-948D-54D23E2E801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5EB8769F-326B-FE4E-8BCB-C865E85FD66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11">
              <a:extLst>
                <a:ext uri="{FF2B5EF4-FFF2-40B4-BE49-F238E27FC236}">
                  <a16:creationId xmlns:a16="http://schemas.microsoft.com/office/drawing/2014/main" id="{C3AEF396-3114-A54C-B6C9-107EBCBF5F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12">
              <a:extLst>
                <a:ext uri="{FF2B5EF4-FFF2-40B4-BE49-F238E27FC236}">
                  <a16:creationId xmlns:a16="http://schemas.microsoft.com/office/drawing/2014/main" id="{D2C371B0-EE96-A241-A41F-2B7225CE1B7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13">
              <a:extLst>
                <a:ext uri="{FF2B5EF4-FFF2-40B4-BE49-F238E27FC236}">
                  <a16:creationId xmlns:a16="http://schemas.microsoft.com/office/drawing/2014/main" id="{08A378FD-653F-9F4E-9D36-04CFA7FA438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4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sp>
        <p:nvSpPr>
          <p:cNvPr id="13" name="Text Box 14">
            <a:extLst>
              <a:ext uri="{FF2B5EF4-FFF2-40B4-BE49-F238E27FC236}">
                <a16:creationId xmlns:a16="http://schemas.microsoft.com/office/drawing/2014/main" id="{3101979E-A316-7342-983C-A3D991A7F9C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3513" y="1687340"/>
            <a:ext cx="24415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Slicing Floorplan</a:t>
            </a:r>
          </a:p>
        </p:txBody>
      </p:sp>
      <p:grpSp>
        <p:nvGrpSpPr>
          <p:cNvPr id="15" name="Group 50">
            <a:extLst>
              <a:ext uri="{FF2B5EF4-FFF2-40B4-BE49-F238E27FC236}">
                <a16:creationId xmlns:a16="http://schemas.microsoft.com/office/drawing/2014/main" id="{9AEE4026-E213-8643-8FEF-FBEEE2B7D0DE}"/>
              </a:ext>
            </a:extLst>
          </p:cNvPr>
          <p:cNvGrpSpPr>
            <a:grpSpLocks/>
          </p:cNvGrpSpPr>
          <p:nvPr/>
        </p:nvGrpSpPr>
        <p:grpSpPr bwMode="auto">
          <a:xfrm>
            <a:off x="4725647" y="1573901"/>
            <a:ext cx="3506787" cy="3513138"/>
            <a:chOff x="2831" y="906"/>
            <a:chExt cx="2209" cy="2213"/>
          </a:xfrm>
        </p:grpSpPr>
        <p:sp>
          <p:nvSpPr>
            <p:cNvPr id="16" name="Line 15">
              <a:extLst>
                <a:ext uri="{FF2B5EF4-FFF2-40B4-BE49-F238E27FC236}">
                  <a16:creationId xmlns:a16="http://schemas.microsoft.com/office/drawing/2014/main" id="{9D9889C5-5AC8-7E4C-B0A7-EE01FD6204A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361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7" name="Text Box 16">
              <a:extLst>
                <a:ext uri="{FF2B5EF4-FFF2-40B4-BE49-F238E27FC236}">
                  <a16:creationId xmlns:a16="http://schemas.microsoft.com/office/drawing/2014/main" id="{0AE4475B-A6AD-634E-BB12-179B5BF4457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91" y="116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8" name="Text Box 17">
              <a:extLst>
                <a:ext uri="{FF2B5EF4-FFF2-40B4-BE49-F238E27FC236}">
                  <a16:creationId xmlns:a16="http://schemas.microsoft.com/office/drawing/2014/main" id="{E75DAA3E-DCAD-AD47-ADB8-70F09FDD4AC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7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9" name="Text Box 18">
              <a:extLst>
                <a:ext uri="{FF2B5EF4-FFF2-40B4-BE49-F238E27FC236}">
                  <a16:creationId xmlns:a16="http://schemas.microsoft.com/office/drawing/2014/main" id="{D566388F-D00D-774B-A70D-7300508F78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46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0" name="Text Box 19">
              <a:extLst>
                <a:ext uri="{FF2B5EF4-FFF2-40B4-BE49-F238E27FC236}">
                  <a16:creationId xmlns:a16="http://schemas.microsoft.com/office/drawing/2014/main" id="{F06EF9BE-945D-514C-AB12-51DC7667237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31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21" name="Text Box 20">
              <a:extLst>
                <a:ext uri="{FF2B5EF4-FFF2-40B4-BE49-F238E27FC236}">
                  <a16:creationId xmlns:a16="http://schemas.microsoft.com/office/drawing/2014/main" id="{4A9F73FE-1B97-B44F-A743-27D7462CE1C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8395EC5C-11FF-BC4B-8983-B53F9504E2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17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3" name="Line 22">
              <a:extLst>
                <a:ext uri="{FF2B5EF4-FFF2-40B4-BE49-F238E27FC236}">
                  <a16:creationId xmlns:a16="http://schemas.microsoft.com/office/drawing/2014/main" id="{139CB333-2203-834A-9398-303635F0B3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008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Line 23">
              <a:extLst>
                <a:ext uri="{FF2B5EF4-FFF2-40B4-BE49-F238E27FC236}">
                  <a16:creationId xmlns:a16="http://schemas.microsoft.com/office/drawing/2014/main" id="{D9723B9D-E2C8-E24B-AFB8-4D07361A33E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405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Text Box 24">
              <a:extLst>
                <a:ext uri="{FF2B5EF4-FFF2-40B4-BE49-F238E27FC236}">
                  <a16:creationId xmlns:a16="http://schemas.microsoft.com/office/drawing/2014/main" id="{9F873F82-4BD7-3E4D-9B17-6A954D7DC59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006" y="1993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6" name="Line 25">
              <a:extLst>
                <a:ext uri="{FF2B5EF4-FFF2-40B4-BE49-F238E27FC236}">
                  <a16:creationId xmlns:a16="http://schemas.microsoft.com/office/drawing/2014/main" id="{2A32FC0A-7062-324C-9B42-52D40705566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846" y="2182"/>
              <a:ext cx="177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5C9E3A76-6402-6147-A0D3-8586B6F53A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244" y="2182"/>
              <a:ext cx="176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8" name="Text Box 27">
              <a:extLst>
                <a:ext uri="{FF2B5EF4-FFF2-40B4-BE49-F238E27FC236}">
                  <a16:creationId xmlns:a16="http://schemas.microsoft.com/office/drawing/2014/main" id="{9CF80B66-39BA-0843-8D20-313C44E8378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03" y="244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9" name="Text Box 28">
              <a:extLst>
                <a:ext uri="{FF2B5EF4-FFF2-40B4-BE49-F238E27FC236}">
                  <a16:creationId xmlns:a16="http://schemas.microsoft.com/office/drawing/2014/main" id="{F3497A64-1121-8F42-A61A-83CD7D3E2A0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30" name="Text Box 29">
              <a:extLst>
                <a:ext uri="{FF2B5EF4-FFF2-40B4-BE49-F238E27FC236}">
                  <a16:creationId xmlns:a16="http://schemas.microsoft.com/office/drawing/2014/main" id="{F71EBBAF-C468-6942-8008-1F68FAD931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54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31" name="Line 30">
              <a:extLst>
                <a:ext uri="{FF2B5EF4-FFF2-40B4-BE49-F238E27FC236}">
                  <a16:creationId xmlns:a16="http://schemas.microsoft.com/office/drawing/2014/main" id="{DBA06027-C71E-CD4E-BB26-405F2E128E1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670" y="2631"/>
              <a:ext cx="88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2" name="Line 31">
              <a:extLst>
                <a:ext uri="{FF2B5EF4-FFF2-40B4-BE49-F238E27FC236}">
                  <a16:creationId xmlns:a16="http://schemas.microsoft.com/office/drawing/2014/main" id="{56B3831B-7897-E344-917B-4519F5D3113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890" y="2631"/>
              <a:ext cx="89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Text Box 32">
              <a:extLst>
                <a:ext uri="{FF2B5EF4-FFF2-40B4-BE49-F238E27FC236}">
                  <a16:creationId xmlns:a16="http://schemas.microsoft.com/office/drawing/2014/main" id="{640720AE-EE0C-7E47-B478-593B42EE673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09" y="2434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4" name="Text Box 33">
              <a:extLst>
                <a:ext uri="{FF2B5EF4-FFF2-40B4-BE49-F238E27FC236}">
                  <a16:creationId xmlns:a16="http://schemas.microsoft.com/office/drawing/2014/main" id="{6380BF14-E813-4043-B448-58ECA499F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89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5" name="Text Box 34">
              <a:extLst>
                <a:ext uri="{FF2B5EF4-FFF2-40B4-BE49-F238E27FC236}">
                  <a16:creationId xmlns:a16="http://schemas.microsoft.com/office/drawing/2014/main" id="{81DF9108-3AE1-8747-9BC9-4FD1215B845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552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6" name="Line 35">
              <a:extLst>
                <a:ext uri="{FF2B5EF4-FFF2-40B4-BE49-F238E27FC236}">
                  <a16:creationId xmlns:a16="http://schemas.microsoft.com/office/drawing/2014/main" id="{F1AF008C-0047-AD4B-BB9F-E92391AD145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76" y="2623"/>
              <a:ext cx="88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36">
              <a:extLst>
                <a:ext uri="{FF2B5EF4-FFF2-40B4-BE49-F238E27FC236}">
                  <a16:creationId xmlns:a16="http://schemas.microsoft.com/office/drawing/2014/main" id="{EAEA3DC4-A4D2-8B4D-B561-7EF35C4F71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508" y="2623"/>
              <a:ext cx="133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37">
              <a:extLst>
                <a:ext uri="{FF2B5EF4-FFF2-40B4-BE49-F238E27FC236}">
                  <a16:creationId xmlns:a16="http://schemas.microsoft.com/office/drawing/2014/main" id="{95331EC3-5210-9640-906E-803E02A2F86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23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Line 38">
              <a:extLst>
                <a:ext uri="{FF2B5EF4-FFF2-40B4-BE49-F238E27FC236}">
                  <a16:creationId xmlns:a16="http://schemas.microsoft.com/office/drawing/2014/main" id="{98E68175-11BF-0742-A235-96ABB0381C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44" y="1784"/>
              <a:ext cx="220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0" name="Line 39">
              <a:extLst>
                <a:ext uri="{FF2B5EF4-FFF2-40B4-BE49-F238E27FC236}">
                  <a16:creationId xmlns:a16="http://schemas.microsoft.com/office/drawing/2014/main" id="{1DAE1AB0-D67A-184F-B745-D6CFFF3512D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85" y="1784"/>
              <a:ext cx="221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1" name="Text Box 40">
              <a:extLst>
                <a:ext uri="{FF2B5EF4-FFF2-40B4-BE49-F238E27FC236}">
                  <a16:creationId xmlns:a16="http://schemas.microsoft.com/office/drawing/2014/main" id="{44F47A6F-0721-8441-A7D9-0F1DAB0B656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301" y="906"/>
              <a:ext cx="113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Slicing Tree</a:t>
              </a:r>
            </a:p>
          </p:txBody>
        </p:sp>
      </p:grpSp>
      <p:grpSp>
        <p:nvGrpSpPr>
          <p:cNvPr id="42" name="Group 51">
            <a:extLst>
              <a:ext uri="{FF2B5EF4-FFF2-40B4-BE49-F238E27FC236}">
                <a16:creationId xmlns:a16="http://schemas.microsoft.com/office/drawing/2014/main" id="{F7E9C46D-8E7E-914A-92B6-AAC518994E50}"/>
              </a:ext>
            </a:extLst>
          </p:cNvPr>
          <p:cNvGrpSpPr>
            <a:grpSpLocks/>
          </p:cNvGrpSpPr>
          <p:nvPr/>
        </p:nvGrpSpPr>
        <p:grpSpPr bwMode="auto">
          <a:xfrm>
            <a:off x="5262222" y="5241026"/>
            <a:ext cx="2663825" cy="989013"/>
            <a:chOff x="3169" y="3216"/>
            <a:chExt cx="1678" cy="623"/>
          </a:xfrm>
        </p:grpSpPr>
        <p:sp>
          <p:nvSpPr>
            <p:cNvPr id="43" name="Text Box 42">
              <a:extLst>
                <a:ext uri="{FF2B5EF4-FFF2-40B4-BE49-F238E27FC236}">
                  <a16:creationId xmlns:a16="http://schemas.microsoft.com/office/drawing/2014/main" id="{9BF98636-C4E0-0C45-9F7D-372B5079D49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9" y="3539"/>
              <a:ext cx="1678" cy="3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  <p:sp>
          <p:nvSpPr>
            <p:cNvPr id="44" name="Line 43">
              <a:extLst>
                <a:ext uri="{FF2B5EF4-FFF2-40B4-BE49-F238E27FC236}">
                  <a16:creationId xmlns:a16="http://schemas.microsoft.com/office/drawing/2014/main" id="{770B481E-D6CF-F949-938D-05097C26D6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08" y="3304"/>
              <a:ext cx="34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4">
              <a:extLst>
                <a:ext uri="{FF2B5EF4-FFF2-40B4-BE49-F238E27FC236}">
                  <a16:creationId xmlns:a16="http://schemas.microsoft.com/office/drawing/2014/main" id="{FF0A6144-0BD6-8542-88E6-7261DFB0A4B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476"/>
              <a:ext cx="33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5">
              <a:extLst>
                <a:ext uri="{FF2B5EF4-FFF2-40B4-BE49-F238E27FC236}">
                  <a16:creationId xmlns:a16="http://schemas.microsoft.com/office/drawing/2014/main" id="{7761B2AB-7CE9-AC4B-9435-BD3004B6A2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92" y="3476"/>
              <a:ext cx="30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6">
              <a:extLst>
                <a:ext uri="{FF2B5EF4-FFF2-40B4-BE49-F238E27FC236}">
                  <a16:creationId xmlns:a16="http://schemas.microsoft.com/office/drawing/2014/main" id="{5E7E1685-7307-C342-91E0-4A13FC60C7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92"/>
              <a:ext cx="80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Line 47">
              <a:extLst>
                <a:ext uri="{FF2B5EF4-FFF2-40B4-BE49-F238E27FC236}">
                  <a16:creationId xmlns:a16="http://schemas.microsoft.com/office/drawing/2014/main" id="{AA6F2295-3BFF-3C41-A20C-FB48726B43E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04"/>
              <a:ext cx="10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48">
              <a:extLst>
                <a:ext uri="{FF2B5EF4-FFF2-40B4-BE49-F238E27FC236}">
                  <a16:creationId xmlns:a16="http://schemas.microsoft.com/office/drawing/2014/main" id="{517197CF-BF3C-B148-AE78-DAD1C53760D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5" y="3216"/>
              <a:ext cx="158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</p:grpSp>
      <p:sp>
        <p:nvSpPr>
          <p:cNvPr id="50" name="Rounded Rectangular Callout 49">
            <a:extLst>
              <a:ext uri="{FF2B5EF4-FFF2-40B4-BE49-F238E27FC236}">
                <a16:creationId xmlns:a16="http://schemas.microsoft.com/office/drawing/2014/main" id="{480CA605-4572-B24B-9303-AF6645156BC2}"/>
              </a:ext>
            </a:extLst>
          </p:cNvPr>
          <p:cNvSpPr/>
          <p:nvPr/>
        </p:nvSpPr>
        <p:spPr>
          <a:xfrm>
            <a:off x="8322923" y="4451824"/>
            <a:ext cx="3030877" cy="1776440"/>
          </a:xfrm>
          <a:prstGeom prst="wedgeRoundRectCallout">
            <a:avLst>
              <a:gd name="adj1" fmla="val -62226"/>
              <a:gd name="adj2" fmla="val 28262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Polish Expression: </a:t>
            </a:r>
            <a:r>
              <a:rPr lang="en-US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Postorder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traversal of the slicing tree</a:t>
            </a:r>
          </a:p>
        </p:txBody>
      </p:sp>
      <p:sp>
        <p:nvSpPr>
          <p:cNvPr id="51" name="AutoShape 316">
            <a:extLst>
              <a:ext uri="{FF2B5EF4-FFF2-40B4-BE49-F238E27FC236}">
                <a16:creationId xmlns:a16="http://schemas.microsoft.com/office/drawing/2014/main" id="{B72E1830-D4F7-D949-B979-6A3AD4989985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3830798" y="3335945"/>
            <a:ext cx="860717" cy="527211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F831704-7449-1242-891F-641A0D8D64DE}"/>
              </a:ext>
            </a:extLst>
          </p:cNvPr>
          <p:cNvSpPr txBox="1"/>
          <p:nvPr/>
        </p:nvSpPr>
        <p:spPr>
          <a:xfrm>
            <a:off x="8232435" y="1915940"/>
            <a:ext cx="3121365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Q: Is slicing tree unique?</a:t>
            </a:r>
          </a:p>
        </p:txBody>
      </p:sp>
    </p:spTree>
    <p:extLst>
      <p:ext uri="{BB962C8B-B14F-4D97-AF65-F5344CB8AC3E}">
        <p14:creationId xmlns:p14="http://schemas.microsoft.com/office/powerpoint/2010/main" val="37874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37F5-384F-F84D-9586-122ED7277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Tree is NOT Unique</a:t>
            </a:r>
          </a:p>
        </p:txBody>
      </p:sp>
      <p:sp>
        <p:nvSpPr>
          <p:cNvPr id="4" name="Line 5">
            <a:extLst>
              <a:ext uri="{FF2B5EF4-FFF2-40B4-BE49-F238E27FC236}">
                <a16:creationId xmlns:a16="http://schemas.microsoft.com/office/drawing/2014/main" id="{7BFAF3A1-1741-4642-B30C-7200E45CDD2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403731" y="3960813"/>
            <a:ext cx="307975" cy="5318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09419F3-0053-AE42-8B6F-659A5F42B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1958975" cy="1838325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>
              <a:ea typeface="SimSun" panose="02010600030101010101" pitchFamily="2" charset="-122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E07E00F-43D2-F748-B9F1-2AD037225B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081" y="3000375"/>
            <a:ext cx="1223963" cy="1838325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180F4A40-ED4D-8D45-9B67-45C27E4CCD82}"/>
              </a:ext>
            </a:extLst>
          </p:cNvPr>
          <p:cNvSpPr>
            <a:spLocks noChangeShapeType="1"/>
          </p:cNvSpPr>
          <p:nvPr/>
        </p:nvSpPr>
        <p:spPr bwMode="auto">
          <a:xfrm>
            <a:off x="2211269" y="3551238"/>
            <a:ext cx="1587" cy="7969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9">
            <a:extLst>
              <a:ext uri="{FF2B5EF4-FFF2-40B4-BE49-F238E27FC236}">
                <a16:creationId xmlns:a16="http://schemas.microsoft.com/office/drawing/2014/main" id="{3CC1FCC7-B31A-D841-8DCB-6EE8918CDD94}"/>
              </a:ext>
            </a:extLst>
          </p:cNvPr>
          <p:cNvSpPr>
            <a:spLocks noChangeShapeType="1"/>
          </p:cNvSpPr>
          <p:nvPr/>
        </p:nvSpPr>
        <p:spPr bwMode="auto">
          <a:xfrm>
            <a:off x="1615956" y="3551238"/>
            <a:ext cx="1219200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094AEE5C-9475-8543-AAE0-42515E8F5C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735012" cy="18383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8445BF35-3F43-1A4E-94E6-582BE30CEF26}"/>
              </a:ext>
            </a:extLst>
          </p:cNvPr>
          <p:cNvSpPr>
            <a:spLocks noChangeShapeType="1"/>
          </p:cNvSpPr>
          <p:nvPr/>
        </p:nvSpPr>
        <p:spPr bwMode="auto">
          <a:xfrm>
            <a:off x="865069" y="3917950"/>
            <a:ext cx="73501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B69CEBBA-51E0-664F-A721-690EC35D0305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081" y="4346575"/>
            <a:ext cx="1219200" cy="15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Rectangle 13">
            <a:extLst>
              <a:ext uri="{FF2B5EF4-FFF2-40B4-BE49-F238E27FC236}">
                <a16:creationId xmlns:a16="http://schemas.microsoft.com/office/drawing/2014/main" id="{CFBBF6A6-B3FE-DE4C-A0F7-3E39975F30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8706" y="3122613"/>
            <a:ext cx="3683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DDDDD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3" name="Line 14">
            <a:extLst>
              <a:ext uri="{FF2B5EF4-FFF2-40B4-BE49-F238E27FC236}">
                <a16:creationId xmlns:a16="http://schemas.microsoft.com/office/drawing/2014/main" id="{7516FD56-BA57-9547-8C86-9F04E64BAA1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92431" y="2728913"/>
            <a:ext cx="385763" cy="3857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15">
            <a:extLst>
              <a:ext uri="{FF2B5EF4-FFF2-40B4-BE49-F238E27FC236}">
                <a16:creationId xmlns:a16="http://schemas.microsoft.com/office/drawing/2014/main" id="{6E7DBB51-15C7-F948-85E9-E8621214CAE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457581" y="2720975"/>
            <a:ext cx="387350" cy="387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16">
            <a:extLst>
              <a:ext uri="{FF2B5EF4-FFF2-40B4-BE49-F238E27FC236}">
                <a16:creationId xmlns:a16="http://schemas.microsoft.com/office/drawing/2014/main" id="{CE248EBD-C5C0-8043-B85D-6008DD021D4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5706" y="3316288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17">
            <a:extLst>
              <a:ext uri="{FF2B5EF4-FFF2-40B4-BE49-F238E27FC236}">
                <a16:creationId xmlns:a16="http://schemas.microsoft.com/office/drawing/2014/main" id="{5C6ACDE2-53E9-7640-9B4F-8521996BF17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779719" y="3305175"/>
            <a:ext cx="274637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Line 18">
            <a:extLst>
              <a:ext uri="{FF2B5EF4-FFF2-40B4-BE49-F238E27FC236}">
                <a16:creationId xmlns:a16="http://schemas.microsoft.com/office/drawing/2014/main" id="{05BCDDB2-618D-2B44-BCA2-DB1CD4A60E9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044956" y="3317875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Line 19">
            <a:extLst>
              <a:ext uri="{FF2B5EF4-FFF2-40B4-BE49-F238E27FC236}">
                <a16:creationId xmlns:a16="http://schemas.microsoft.com/office/drawing/2014/main" id="{FE7E4D36-FAE5-4945-AD03-B362063FB0C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29031" y="3327400"/>
            <a:ext cx="274638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Line 20">
            <a:extLst>
              <a:ext uri="{FF2B5EF4-FFF2-40B4-BE49-F238E27FC236}">
                <a16:creationId xmlns:a16="http://schemas.microsoft.com/office/drawing/2014/main" id="{EB525583-7397-3B4E-AEDD-2483B255409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89394" y="4029075"/>
            <a:ext cx="273050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21">
            <a:extLst>
              <a:ext uri="{FF2B5EF4-FFF2-40B4-BE49-F238E27FC236}">
                <a16:creationId xmlns:a16="http://schemas.microsoft.com/office/drawing/2014/main" id="{CD8901F7-C54C-314E-921F-87CA6EBC822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741869" y="4567238"/>
            <a:ext cx="333375" cy="5730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22">
            <a:extLst>
              <a:ext uri="{FF2B5EF4-FFF2-40B4-BE49-F238E27FC236}">
                <a16:creationId xmlns:a16="http://schemas.microsoft.com/office/drawing/2014/main" id="{AE63D5ED-105F-7B44-A5FA-2DB489E238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03731" y="4579938"/>
            <a:ext cx="331788" cy="5715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Oval 23">
            <a:extLst>
              <a:ext uri="{FF2B5EF4-FFF2-40B4-BE49-F238E27FC236}">
                <a16:creationId xmlns:a16="http://schemas.microsoft.com/office/drawing/2014/main" id="{23A4242E-0908-084A-97FA-782FF41808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1431" y="30464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3" name="Freeform 24">
            <a:extLst>
              <a:ext uri="{FF2B5EF4-FFF2-40B4-BE49-F238E27FC236}">
                <a16:creationId xmlns:a16="http://schemas.microsoft.com/office/drawing/2014/main" id="{8E798190-D992-0E4E-8C27-C65E385D5F1D}"/>
              </a:ext>
            </a:extLst>
          </p:cNvPr>
          <p:cNvSpPr>
            <a:spLocks/>
          </p:cNvSpPr>
          <p:nvPr/>
        </p:nvSpPr>
        <p:spPr bwMode="auto">
          <a:xfrm>
            <a:off x="2763719" y="4102100"/>
            <a:ext cx="2311400" cy="444500"/>
          </a:xfrm>
          <a:custGeom>
            <a:avLst/>
            <a:gdLst>
              <a:gd name="T0" fmla="*/ 0 w 1542"/>
              <a:gd name="T1" fmla="*/ 266406 h 302"/>
              <a:gd name="T2" fmla="*/ 611577 w 1542"/>
              <a:gd name="T3" fmla="*/ 400344 h 302"/>
              <a:gd name="T4" fmla="*/ 23114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25">
            <a:extLst>
              <a:ext uri="{FF2B5EF4-FFF2-40B4-BE49-F238E27FC236}">
                <a16:creationId xmlns:a16="http://schemas.microsoft.com/office/drawing/2014/main" id="{038ABB36-3EC1-CF48-8AC2-A3A18E961F4B}"/>
              </a:ext>
            </a:extLst>
          </p:cNvPr>
          <p:cNvSpPr>
            <a:spLocks/>
          </p:cNvSpPr>
          <p:nvPr/>
        </p:nvSpPr>
        <p:spPr bwMode="auto">
          <a:xfrm>
            <a:off x="1355606" y="3182938"/>
            <a:ext cx="2146300" cy="735012"/>
          </a:xfrm>
          <a:custGeom>
            <a:avLst/>
            <a:gdLst>
              <a:gd name="T0" fmla="*/ 0 w 1814"/>
              <a:gd name="T1" fmla="*/ 735012 h 317"/>
              <a:gd name="T2" fmla="*/ 858993 w 1814"/>
              <a:gd name="T3" fmla="*/ 104339 h 317"/>
              <a:gd name="T4" fmla="*/ 2146300 w 1814"/>
              <a:gd name="T5" fmla="*/ 104339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E770EB37-E587-3547-9372-392E3AC87FCD}"/>
              </a:ext>
            </a:extLst>
          </p:cNvPr>
          <p:cNvSpPr>
            <a:spLocks/>
          </p:cNvSpPr>
          <p:nvPr/>
        </p:nvSpPr>
        <p:spPr bwMode="auto">
          <a:xfrm>
            <a:off x="1600081" y="2509838"/>
            <a:ext cx="2538413" cy="673100"/>
          </a:xfrm>
          <a:custGeom>
            <a:avLst/>
            <a:gdLst>
              <a:gd name="T0" fmla="*/ 0 w 1814"/>
              <a:gd name="T1" fmla="*/ 673100 h 317"/>
              <a:gd name="T2" fmla="*/ 1015925 w 1814"/>
              <a:gd name="T3" fmla="*/ 95550 h 317"/>
              <a:gd name="T4" fmla="*/ 2538413 w 1814"/>
              <a:gd name="T5" fmla="*/ 95550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27">
            <a:extLst>
              <a:ext uri="{FF2B5EF4-FFF2-40B4-BE49-F238E27FC236}">
                <a16:creationId xmlns:a16="http://schemas.microsoft.com/office/drawing/2014/main" id="{6B7D4916-E013-9A4C-9752-88D9B9CE2B86}"/>
              </a:ext>
            </a:extLst>
          </p:cNvPr>
          <p:cNvSpPr>
            <a:spLocks/>
          </p:cNvSpPr>
          <p:nvPr/>
        </p:nvSpPr>
        <p:spPr bwMode="auto">
          <a:xfrm>
            <a:off x="2219206" y="4103688"/>
            <a:ext cx="3236913" cy="947737"/>
          </a:xfrm>
          <a:custGeom>
            <a:avLst/>
            <a:gdLst>
              <a:gd name="T0" fmla="*/ 0 w 2177"/>
              <a:gd name="T1" fmla="*/ 0 h 559"/>
              <a:gd name="T2" fmla="*/ 1213285 w 2177"/>
              <a:gd name="T3" fmla="*/ 846012 h 559"/>
              <a:gd name="T4" fmla="*/ 3236913 w 2177"/>
              <a:gd name="T5" fmla="*/ 615436 h 559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77" h="559">
                <a:moveTo>
                  <a:pt x="0" y="0"/>
                </a:moveTo>
                <a:cubicBezTo>
                  <a:pt x="226" y="219"/>
                  <a:pt x="453" y="439"/>
                  <a:pt x="816" y="499"/>
                </a:cubicBezTo>
                <a:cubicBezTo>
                  <a:pt x="1179" y="559"/>
                  <a:pt x="1678" y="461"/>
                  <a:pt x="2177" y="363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28">
            <a:extLst>
              <a:ext uri="{FF2B5EF4-FFF2-40B4-BE49-F238E27FC236}">
                <a16:creationId xmlns:a16="http://schemas.microsoft.com/office/drawing/2014/main" id="{6A9D7925-F718-A94F-B86A-1AB14541132A}"/>
              </a:ext>
            </a:extLst>
          </p:cNvPr>
          <p:cNvSpPr>
            <a:spLocks/>
          </p:cNvSpPr>
          <p:nvPr/>
        </p:nvSpPr>
        <p:spPr bwMode="auto">
          <a:xfrm>
            <a:off x="2639894" y="3306763"/>
            <a:ext cx="2082800" cy="407987"/>
          </a:xfrm>
          <a:custGeom>
            <a:avLst/>
            <a:gdLst>
              <a:gd name="T0" fmla="*/ 0 w 1542"/>
              <a:gd name="T1" fmla="*/ 244522 h 302"/>
              <a:gd name="T2" fmla="*/ 551091 w 1542"/>
              <a:gd name="T3" fmla="*/ 367458 h 302"/>
              <a:gd name="T4" fmla="*/ 20828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Text Box 29">
            <a:extLst>
              <a:ext uri="{FF2B5EF4-FFF2-40B4-BE49-F238E27FC236}">
                <a16:creationId xmlns:a16="http://schemas.microsoft.com/office/drawing/2014/main" id="{05EF6FCC-FFE8-2E45-8823-B2D01AE9A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381" y="3292475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30">
            <a:extLst>
              <a:ext uri="{FF2B5EF4-FFF2-40B4-BE49-F238E27FC236}">
                <a16:creationId xmlns:a16="http://schemas.microsoft.com/office/drawing/2014/main" id="{EF50C9A7-80D0-0647-9E68-CBCE4AE4C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0456" y="44084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31">
            <a:extLst>
              <a:ext uri="{FF2B5EF4-FFF2-40B4-BE49-F238E27FC236}">
                <a16:creationId xmlns:a16="http://schemas.microsoft.com/office/drawing/2014/main" id="{50170079-6823-B44A-80F4-F361323AE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9856" y="4164013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32">
            <a:extLst>
              <a:ext uri="{FF2B5EF4-FFF2-40B4-BE49-F238E27FC236}">
                <a16:creationId xmlns:a16="http://schemas.microsoft.com/office/drawing/2014/main" id="{1150978B-1CAA-6748-858A-57F77E65FA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7719" y="37353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33">
            <a:extLst>
              <a:ext uri="{FF2B5EF4-FFF2-40B4-BE49-F238E27FC236}">
                <a16:creationId xmlns:a16="http://schemas.microsoft.com/office/drawing/2014/main" id="{CF7B8E6E-DC6D-4B48-854B-BA0CDD6436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6806" y="3084513"/>
            <a:ext cx="292100" cy="350837"/>
          </a:xfrm>
          <a:prstGeom prst="rect">
            <a:avLst/>
          </a:prstGeom>
          <a:solidFill>
            <a:srgbClr val="EAEA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34">
            <a:extLst>
              <a:ext uri="{FF2B5EF4-FFF2-40B4-BE49-F238E27FC236}">
                <a16:creationId xmlns:a16="http://schemas.microsoft.com/office/drawing/2014/main" id="{1411E684-0B3D-B143-85CB-0E8A9C5AA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0494" y="3727450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Oval 35">
            <a:extLst>
              <a:ext uri="{FF2B5EF4-FFF2-40B4-BE49-F238E27FC236}">
                <a16:creationId xmlns:a16="http://schemas.microsoft.com/office/drawing/2014/main" id="{3CC87A99-C4F6-D940-A5D9-6F4FE670B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7581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5" name="Text Box 36">
            <a:extLst>
              <a:ext uri="{FF2B5EF4-FFF2-40B4-BE49-F238E27FC236}">
                <a16:creationId xmlns:a16="http://schemas.microsoft.com/office/drawing/2014/main" id="{86CF61FE-74AB-8041-9DAB-6487FBC6A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0119" y="372903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36" name="Oval 37">
            <a:extLst>
              <a:ext uri="{FF2B5EF4-FFF2-40B4-BE49-F238E27FC236}">
                <a16:creationId xmlns:a16="http://schemas.microsoft.com/office/drawing/2014/main" id="{FF8A137E-74E2-CC44-8658-CBEEE0541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256" y="24034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Oval 38">
            <a:extLst>
              <a:ext uri="{FF2B5EF4-FFF2-40B4-BE49-F238E27FC236}">
                <a16:creationId xmlns:a16="http://schemas.microsoft.com/office/drawing/2014/main" id="{36602188-CDBE-FF43-A5FD-243455B77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9844" y="3041650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8" name="Oval 39">
            <a:extLst>
              <a:ext uri="{FF2B5EF4-FFF2-40B4-BE49-F238E27FC236}">
                <a16:creationId xmlns:a16="http://schemas.microsoft.com/office/drawing/2014/main" id="{6CDE90CD-C95F-0C49-A132-767BC4DE5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6306" y="370205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40">
            <a:extLst>
              <a:ext uri="{FF2B5EF4-FFF2-40B4-BE49-F238E27FC236}">
                <a16:creationId xmlns:a16="http://schemas.microsoft.com/office/drawing/2014/main" id="{ECF21BBC-7C01-B34C-A7B2-5BE0192D9C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3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40" name="Oval 41">
            <a:extLst>
              <a:ext uri="{FF2B5EF4-FFF2-40B4-BE49-F238E27FC236}">
                <a16:creationId xmlns:a16="http://schemas.microsoft.com/office/drawing/2014/main" id="{649F64EF-0A32-4F46-A99F-958FEAAB5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4444" y="4340225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1" name="Oval 42">
            <a:extLst>
              <a:ext uri="{FF2B5EF4-FFF2-40B4-BE49-F238E27FC236}">
                <a16:creationId xmlns:a16="http://schemas.microsoft.com/office/drawing/2014/main" id="{B3502879-C92E-F249-8F36-6902384922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6869" y="505460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Oval 43">
            <a:extLst>
              <a:ext uri="{FF2B5EF4-FFF2-40B4-BE49-F238E27FC236}">
                <a16:creationId xmlns:a16="http://schemas.microsoft.com/office/drawing/2014/main" id="{B844F400-F841-474E-948F-F609AB9D75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8394" y="505936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3" name="Oval 44">
            <a:extLst>
              <a:ext uri="{FF2B5EF4-FFF2-40B4-BE49-F238E27FC236}">
                <a16:creationId xmlns:a16="http://schemas.microsoft.com/office/drawing/2014/main" id="{B2830A38-F1DA-FC42-936E-3B2D5AF58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8144" y="36988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Oval 45">
            <a:extLst>
              <a:ext uri="{FF2B5EF4-FFF2-40B4-BE49-F238E27FC236}">
                <a16:creationId xmlns:a16="http://schemas.microsoft.com/office/drawing/2014/main" id="{7B3921AF-91CF-0149-944A-0FE02388EB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0094" y="43418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5" name="Oval 46">
            <a:extLst>
              <a:ext uri="{FF2B5EF4-FFF2-40B4-BE49-F238E27FC236}">
                <a16:creationId xmlns:a16="http://schemas.microsoft.com/office/drawing/2014/main" id="{731BF71B-9B42-4943-85FC-6A193FB4A8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8619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47">
            <a:extLst>
              <a:ext uri="{FF2B5EF4-FFF2-40B4-BE49-F238E27FC236}">
                <a16:creationId xmlns:a16="http://schemas.microsoft.com/office/drawing/2014/main" id="{43713C4B-A781-2645-8767-F676429D9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59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47" name="Text Box 69">
            <a:extLst>
              <a:ext uri="{FF2B5EF4-FFF2-40B4-BE49-F238E27FC236}">
                <a16:creationId xmlns:a16="http://schemas.microsoft.com/office/drawing/2014/main" id="{F9501991-69DF-8744-84BA-9E014B025B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2219" y="43815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48" name="Text Box 70">
            <a:extLst>
              <a:ext uri="{FF2B5EF4-FFF2-40B4-BE49-F238E27FC236}">
                <a16:creationId xmlns:a16="http://schemas.microsoft.com/office/drawing/2014/main" id="{A117C1EB-9A54-CB4F-A82C-6739CA9C64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4644" y="508158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49" name="Text Box 71">
            <a:extLst>
              <a:ext uri="{FF2B5EF4-FFF2-40B4-BE49-F238E27FC236}">
                <a16:creationId xmlns:a16="http://schemas.microsoft.com/office/drawing/2014/main" id="{E0635740-DC5A-DD44-806A-1794F44CD7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0931" y="51054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0" name="Text Box 72">
            <a:extLst>
              <a:ext uri="{FF2B5EF4-FFF2-40B4-BE49-F238E27FC236}">
                <a16:creationId xmlns:a16="http://schemas.microsoft.com/office/drawing/2014/main" id="{86FE3993-847A-0741-852C-00EA4B55D4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4931" y="3114675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1" name="Text Box 73">
            <a:extLst>
              <a:ext uri="{FF2B5EF4-FFF2-40B4-BE49-F238E27FC236}">
                <a16:creationId xmlns:a16="http://schemas.microsoft.com/office/drawing/2014/main" id="{E43DD1EC-4276-9546-AA0B-A435FCE2D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519" y="2471738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2" name="Text Box 74">
            <a:extLst>
              <a:ext uri="{FF2B5EF4-FFF2-40B4-BE49-F238E27FC236}">
                <a16:creationId xmlns:a16="http://schemas.microsoft.com/office/drawing/2014/main" id="{1C4D9C73-839F-B744-A001-071D2B19CE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344" y="3109913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3" name="Text Box 75">
            <a:extLst>
              <a:ext uri="{FF2B5EF4-FFF2-40B4-BE49-F238E27FC236}">
                <a16:creationId xmlns:a16="http://schemas.microsoft.com/office/drawing/2014/main" id="{56B55CA4-2A5A-B94D-941F-DCB7C6CC70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1644" y="3767138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4" name="Text Box 76">
            <a:extLst>
              <a:ext uri="{FF2B5EF4-FFF2-40B4-BE49-F238E27FC236}">
                <a16:creationId xmlns:a16="http://schemas.microsoft.com/office/drawing/2014/main" id="{A22299AF-610A-2349-B567-111A1E0508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8356" y="4410075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grpSp>
        <p:nvGrpSpPr>
          <p:cNvPr id="55" name="Group 89">
            <a:extLst>
              <a:ext uri="{FF2B5EF4-FFF2-40B4-BE49-F238E27FC236}">
                <a16:creationId xmlns:a16="http://schemas.microsoft.com/office/drawing/2014/main" id="{9FB86A40-D8FF-B543-AFD4-E5E2B8CD596E}"/>
              </a:ext>
            </a:extLst>
          </p:cNvPr>
          <p:cNvGrpSpPr>
            <a:grpSpLocks/>
          </p:cNvGrpSpPr>
          <p:nvPr/>
        </p:nvGrpSpPr>
        <p:grpSpPr bwMode="auto">
          <a:xfrm>
            <a:off x="7883524" y="2403475"/>
            <a:ext cx="3222625" cy="3113088"/>
            <a:chOff x="3617" y="1514"/>
            <a:chExt cx="2030" cy="1961"/>
          </a:xfrm>
        </p:grpSpPr>
        <p:sp>
          <p:nvSpPr>
            <p:cNvPr id="56" name="Line 48">
              <a:extLst>
                <a:ext uri="{FF2B5EF4-FFF2-40B4-BE49-F238E27FC236}">
                  <a16:creationId xmlns:a16="http://schemas.microsoft.com/office/drawing/2014/main" id="{8BCF7DC7-4094-2247-AC30-87A07BC1B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75" y="2531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49">
              <a:extLst>
                <a:ext uri="{FF2B5EF4-FFF2-40B4-BE49-F238E27FC236}">
                  <a16:creationId xmlns:a16="http://schemas.microsoft.com/office/drawing/2014/main" id="{E3364491-124A-1F49-B33E-04A8CE3D6B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02" y="1719"/>
              <a:ext cx="243" cy="24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50">
              <a:extLst>
                <a:ext uri="{FF2B5EF4-FFF2-40B4-BE49-F238E27FC236}">
                  <a16:creationId xmlns:a16="http://schemas.microsoft.com/office/drawing/2014/main" id="{695B1966-42B5-F842-A612-6E3E1B3400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458" y="1714"/>
              <a:ext cx="244" cy="2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51">
              <a:extLst>
                <a:ext uri="{FF2B5EF4-FFF2-40B4-BE49-F238E27FC236}">
                  <a16:creationId xmlns:a16="http://schemas.microsoft.com/office/drawing/2014/main" id="{8127D9B3-0DA0-A44B-A909-C6E5D858F8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08" y="2089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52">
              <a:extLst>
                <a:ext uri="{FF2B5EF4-FFF2-40B4-BE49-F238E27FC236}">
                  <a16:creationId xmlns:a16="http://schemas.microsoft.com/office/drawing/2014/main" id="{8A83FEA5-954B-2249-B46A-5C6FE8A9D4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031" y="2082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53">
              <a:extLst>
                <a:ext uri="{FF2B5EF4-FFF2-40B4-BE49-F238E27FC236}">
                  <a16:creationId xmlns:a16="http://schemas.microsoft.com/office/drawing/2014/main" id="{21F19752-41B0-3D40-95D8-D7071D610B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828" y="2090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54">
              <a:extLst>
                <a:ext uri="{FF2B5EF4-FFF2-40B4-BE49-F238E27FC236}">
                  <a16:creationId xmlns:a16="http://schemas.microsoft.com/office/drawing/2014/main" id="{CD3B16B9-D09E-B140-BA0C-32C3F385B5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66" y="2096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55">
              <a:extLst>
                <a:ext uri="{FF2B5EF4-FFF2-40B4-BE49-F238E27FC236}">
                  <a16:creationId xmlns:a16="http://schemas.microsoft.com/office/drawing/2014/main" id="{6CD6443F-012D-EC41-9DF0-26D3ED0E8D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93" y="2538"/>
              <a:ext cx="172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Line 56">
              <a:extLst>
                <a:ext uri="{FF2B5EF4-FFF2-40B4-BE49-F238E27FC236}">
                  <a16:creationId xmlns:a16="http://schemas.microsoft.com/office/drawing/2014/main" id="{69224099-16C4-4B4B-9B78-87D4408053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268" y="2899"/>
              <a:ext cx="248" cy="4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Line 57">
              <a:extLst>
                <a:ext uri="{FF2B5EF4-FFF2-40B4-BE49-F238E27FC236}">
                  <a16:creationId xmlns:a16="http://schemas.microsoft.com/office/drawing/2014/main" id="{27DD697F-FC8D-1547-A24E-77F63B78A6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3" y="2875"/>
              <a:ext cx="275" cy="4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Oval 58">
              <a:extLst>
                <a:ext uri="{FF2B5EF4-FFF2-40B4-BE49-F238E27FC236}">
                  <a16:creationId xmlns:a16="http://schemas.microsoft.com/office/drawing/2014/main" id="{90E98A82-F887-5942-9855-0F3F7F958E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191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Oval 59">
              <a:extLst>
                <a:ext uri="{FF2B5EF4-FFF2-40B4-BE49-F238E27FC236}">
                  <a16:creationId xmlns:a16="http://schemas.microsoft.com/office/drawing/2014/main" id="{DA5E9EEB-FE9E-DF45-B9C6-8BBF43557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0" y="151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8" name="Oval 60">
              <a:extLst>
                <a:ext uri="{FF2B5EF4-FFF2-40B4-BE49-F238E27FC236}">
                  <a16:creationId xmlns:a16="http://schemas.microsoft.com/office/drawing/2014/main" id="{4001D48A-71FE-524B-9143-0193BB8E04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1" y="1916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Oval 61">
              <a:extLst>
                <a:ext uri="{FF2B5EF4-FFF2-40B4-BE49-F238E27FC236}">
                  <a16:creationId xmlns:a16="http://schemas.microsoft.com/office/drawing/2014/main" id="{FC25C1F8-E27B-234A-822F-3B0882E7F6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9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0" name="Oval 62">
              <a:extLst>
                <a:ext uri="{FF2B5EF4-FFF2-40B4-BE49-F238E27FC236}">
                  <a16:creationId xmlns:a16="http://schemas.microsoft.com/office/drawing/2014/main" id="{AFC89AE7-45C0-D84B-862A-F378D1872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5" y="273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Oval 63">
              <a:extLst>
                <a:ext uri="{FF2B5EF4-FFF2-40B4-BE49-F238E27FC236}">
                  <a16:creationId xmlns:a16="http://schemas.microsoft.com/office/drawing/2014/main" id="{79A4C9DA-4379-5947-A513-FACFAC027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6" y="318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2" name="Oval 64">
              <a:extLst>
                <a:ext uri="{FF2B5EF4-FFF2-40B4-BE49-F238E27FC236}">
                  <a16:creationId xmlns:a16="http://schemas.microsoft.com/office/drawing/2014/main" id="{D1F17295-471C-BA4F-90B5-E5371B8ED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1" y="3187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Oval 65">
              <a:extLst>
                <a:ext uri="{FF2B5EF4-FFF2-40B4-BE49-F238E27FC236}">
                  <a16:creationId xmlns:a16="http://schemas.microsoft.com/office/drawing/2014/main" id="{31EC66BF-498D-4B47-88D6-7C496FECB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3" y="2330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4" name="Oval 66">
              <a:extLst>
                <a:ext uri="{FF2B5EF4-FFF2-40B4-BE49-F238E27FC236}">
                  <a16:creationId xmlns:a16="http://schemas.microsoft.com/office/drawing/2014/main" id="{792CA285-DFE8-774D-B0BD-552B169175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0" y="2735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Oval 67">
              <a:extLst>
                <a:ext uri="{FF2B5EF4-FFF2-40B4-BE49-F238E27FC236}">
                  <a16:creationId xmlns:a16="http://schemas.microsoft.com/office/drawing/2014/main" id="{9D46CB98-4E74-7B44-8982-D2FEBF853D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4" y="232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Oval 68">
              <a:extLst>
                <a:ext uri="{FF2B5EF4-FFF2-40B4-BE49-F238E27FC236}">
                  <a16:creationId xmlns:a16="http://schemas.microsoft.com/office/drawing/2014/main" id="{033703DA-8946-4F45-B134-D3A2D36AC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8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Text Box 77">
              <a:extLst>
                <a:ext uri="{FF2B5EF4-FFF2-40B4-BE49-F238E27FC236}">
                  <a16:creationId xmlns:a16="http://schemas.microsoft.com/office/drawing/2014/main" id="{0341A7BA-E643-3244-8AB0-D96ADD22C6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" y="1962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8" name="Text Box 78">
              <a:extLst>
                <a:ext uri="{FF2B5EF4-FFF2-40B4-BE49-F238E27FC236}">
                  <a16:creationId xmlns:a16="http://schemas.microsoft.com/office/drawing/2014/main" id="{4133A24D-0B9A-3241-AE92-5BDB5214AD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3" y="1557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9" name="Text Box 79">
              <a:extLst>
                <a:ext uri="{FF2B5EF4-FFF2-40B4-BE49-F238E27FC236}">
                  <a16:creationId xmlns:a16="http://schemas.microsoft.com/office/drawing/2014/main" id="{4A51AED0-4798-7F4A-9F20-D33402FE1B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01" y="1959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0" name="Text Box 80">
              <a:extLst>
                <a:ext uri="{FF2B5EF4-FFF2-40B4-BE49-F238E27FC236}">
                  <a16:creationId xmlns:a16="http://schemas.microsoft.com/office/drawing/2014/main" id="{5254A23A-61DD-614C-9854-3D4C0C7E12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5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1" name="Text Box 81">
              <a:extLst>
                <a:ext uri="{FF2B5EF4-FFF2-40B4-BE49-F238E27FC236}">
                  <a16:creationId xmlns:a16="http://schemas.microsoft.com/office/drawing/2014/main" id="{F5F20105-065E-1244-AFFA-EF45AE0B87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31" y="2754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2" name="Text Box 82">
              <a:extLst>
                <a:ext uri="{FF2B5EF4-FFF2-40B4-BE49-F238E27FC236}">
                  <a16:creationId xmlns:a16="http://schemas.microsoft.com/office/drawing/2014/main" id="{5F572D16-8D87-934E-BE96-496DF9746C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8" y="3198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3" name="Text Box 83">
              <a:extLst>
                <a:ext uri="{FF2B5EF4-FFF2-40B4-BE49-F238E27FC236}">
                  <a16:creationId xmlns:a16="http://schemas.microsoft.com/office/drawing/2014/main" id="{11C93383-7A4D-9640-BC76-E4858A6431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3" y="3219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f</a:t>
              </a:r>
            </a:p>
          </p:txBody>
        </p:sp>
        <p:sp>
          <p:nvSpPr>
            <p:cNvPr id="84" name="Text Box 84">
              <a:extLst>
                <a:ext uri="{FF2B5EF4-FFF2-40B4-BE49-F238E27FC236}">
                  <a16:creationId xmlns:a16="http://schemas.microsoft.com/office/drawing/2014/main" id="{7B68CAF6-8079-9546-8C3A-AA1C6F6D4F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3" y="2373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5" name="Text Box 85">
              <a:extLst>
                <a:ext uri="{FF2B5EF4-FFF2-40B4-BE49-F238E27FC236}">
                  <a16:creationId xmlns:a16="http://schemas.microsoft.com/office/drawing/2014/main" id="{680002EA-FFFD-0A42-93F8-3E5B5F6A45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76" y="2778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6" name="Text Box 86">
              <a:extLst>
                <a:ext uri="{FF2B5EF4-FFF2-40B4-BE49-F238E27FC236}">
                  <a16:creationId xmlns:a16="http://schemas.microsoft.com/office/drawing/2014/main" id="{3F71D01E-7B4D-B94E-9289-C34AAF2EEA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6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87" name="Text Box 87">
              <a:extLst>
                <a:ext uri="{FF2B5EF4-FFF2-40B4-BE49-F238E27FC236}">
                  <a16:creationId xmlns:a16="http://schemas.microsoft.com/office/drawing/2014/main" id="{77DE652A-352C-9249-8515-AF1AF81F06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7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a</a:t>
              </a: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1649D0EA-F151-614B-BA08-4A5A26FACE82}"/>
              </a:ext>
            </a:extLst>
          </p:cNvPr>
          <p:cNvSpPr txBox="1"/>
          <p:nvPr/>
        </p:nvSpPr>
        <p:spPr>
          <a:xfrm>
            <a:off x="6094140" y="3708956"/>
            <a:ext cx="1586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Alternatively …</a:t>
            </a:r>
          </a:p>
        </p:txBody>
      </p: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A1373C86-85F8-994B-A6B8-112BA3FBE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Two possible slicing trees representing the same floorplan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494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1AF91-3CA8-B940-AE1F-6040180BB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9A05-D20B-CF4E-85DC-F7D133004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Succinct representation of slicing floorplan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Roughly specifying relative positions of blocks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slicing tree algorithm (recursive)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1.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left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2.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right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3. Print the label of the current root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For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blocks, a Polish Expression contains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operands (blocks) and </a:t>
            </a:r>
            <a:r>
              <a:rPr kumimoji="0" lang="en-US" altLang="zh-TW" i="1" dirty="0">
                <a:ea typeface="新細明體" pitchFamily="18" charset="-120"/>
              </a:rPr>
              <a:t>n-1</a:t>
            </a:r>
            <a:r>
              <a:rPr kumimoji="0" lang="en-US" altLang="zh-TW" dirty="0">
                <a:ea typeface="新細明體" pitchFamily="18" charset="-120"/>
              </a:rPr>
              <a:t> operators (H, V)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However, for a given slicing floorplan, the corresponding slicing tree (and hence polish expression) is not unique. Therefore, there is some redundancy in the representation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73547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16C2C-31F2-1446-A754-D38A9F37C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Redundancy of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ADED8-996E-1448-AD69-D88667038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that the slicing tree representation is not unique</a:t>
            </a:r>
          </a:p>
        </p:txBody>
      </p:sp>
      <p:grpSp>
        <p:nvGrpSpPr>
          <p:cNvPr id="4" name="Group 57">
            <a:extLst>
              <a:ext uri="{FF2B5EF4-FFF2-40B4-BE49-F238E27FC236}">
                <a16:creationId xmlns:a16="http://schemas.microsoft.com/office/drawing/2014/main" id="{FD693E4E-4EED-C642-B451-99DF89AC762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2819399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5" name="Rectangle 58">
              <a:extLst>
                <a:ext uri="{FF2B5EF4-FFF2-40B4-BE49-F238E27FC236}">
                  <a16:creationId xmlns:a16="http://schemas.microsoft.com/office/drawing/2014/main" id="{B40E6F68-8261-F549-8659-327AD8083F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59">
              <a:extLst>
                <a:ext uri="{FF2B5EF4-FFF2-40B4-BE49-F238E27FC236}">
                  <a16:creationId xmlns:a16="http://schemas.microsoft.com/office/drawing/2014/main" id="{50824831-704C-1C4E-BB2B-DF6F8D29FA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60">
              <a:extLst>
                <a:ext uri="{FF2B5EF4-FFF2-40B4-BE49-F238E27FC236}">
                  <a16:creationId xmlns:a16="http://schemas.microsoft.com/office/drawing/2014/main" id="{4125BEF8-0D5B-CC40-8843-1D6EB8D78AE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61">
              <a:extLst>
                <a:ext uri="{FF2B5EF4-FFF2-40B4-BE49-F238E27FC236}">
                  <a16:creationId xmlns:a16="http://schemas.microsoft.com/office/drawing/2014/main" id="{6AC2FCD3-9AA9-7A46-9BE1-EE40F47DE73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62">
              <a:extLst>
                <a:ext uri="{FF2B5EF4-FFF2-40B4-BE49-F238E27FC236}">
                  <a16:creationId xmlns:a16="http://schemas.microsoft.com/office/drawing/2014/main" id="{95CC263B-49C8-1A4A-BE46-1E31F6634DC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63">
              <a:extLst>
                <a:ext uri="{FF2B5EF4-FFF2-40B4-BE49-F238E27FC236}">
                  <a16:creationId xmlns:a16="http://schemas.microsoft.com/office/drawing/2014/main" id="{4CF2ADC6-2772-044C-9032-5419CB304DF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64">
              <a:extLst>
                <a:ext uri="{FF2B5EF4-FFF2-40B4-BE49-F238E27FC236}">
                  <a16:creationId xmlns:a16="http://schemas.microsoft.com/office/drawing/2014/main" id="{E04F0975-906E-E84E-955C-B3304778A1D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65">
              <a:extLst>
                <a:ext uri="{FF2B5EF4-FFF2-40B4-BE49-F238E27FC236}">
                  <a16:creationId xmlns:a16="http://schemas.microsoft.com/office/drawing/2014/main" id="{7BC913AA-F2FD-BD4E-AD46-9C185464F95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13" name="Group 70">
            <a:extLst>
              <a:ext uri="{FF2B5EF4-FFF2-40B4-BE49-F238E27FC236}">
                <a16:creationId xmlns:a16="http://schemas.microsoft.com/office/drawing/2014/main" id="{234408DE-A027-E943-9E2D-906BD1E38D49}"/>
              </a:ext>
            </a:extLst>
          </p:cNvPr>
          <p:cNvGrpSpPr>
            <a:grpSpLocks/>
          </p:cNvGrpSpPr>
          <p:nvPr/>
        </p:nvGrpSpPr>
        <p:grpSpPr bwMode="auto">
          <a:xfrm>
            <a:off x="4753951" y="2563813"/>
            <a:ext cx="2595562" cy="2971800"/>
            <a:chOff x="1857" y="1536"/>
            <a:chExt cx="1635" cy="1872"/>
          </a:xfrm>
        </p:grpSpPr>
        <p:sp>
          <p:nvSpPr>
            <p:cNvPr id="14" name="Line 32">
              <a:extLst>
                <a:ext uri="{FF2B5EF4-FFF2-40B4-BE49-F238E27FC236}">
                  <a16:creationId xmlns:a16="http://schemas.microsoft.com/office/drawing/2014/main" id="{1E949FDF-00CC-3F47-A368-0AAFBE4046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5" name="Text Box 33">
              <a:extLst>
                <a:ext uri="{FF2B5EF4-FFF2-40B4-BE49-F238E27FC236}">
                  <a16:creationId xmlns:a16="http://schemas.microsoft.com/office/drawing/2014/main" id="{331380AB-AD41-3A4B-B907-D2F8EAF41B0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6" name="Text Box 34">
              <a:extLst>
                <a:ext uri="{FF2B5EF4-FFF2-40B4-BE49-F238E27FC236}">
                  <a16:creationId xmlns:a16="http://schemas.microsoft.com/office/drawing/2014/main" id="{92B93C5B-E050-5F4D-98BF-BE659495AE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7" name="Text Box 35">
              <a:extLst>
                <a:ext uri="{FF2B5EF4-FFF2-40B4-BE49-F238E27FC236}">
                  <a16:creationId xmlns:a16="http://schemas.microsoft.com/office/drawing/2014/main" id="{2563766B-B4FE-CA47-8D5B-6FF5C8835B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8" name="Text Box 36">
              <a:extLst>
                <a:ext uri="{FF2B5EF4-FFF2-40B4-BE49-F238E27FC236}">
                  <a16:creationId xmlns:a16="http://schemas.microsoft.com/office/drawing/2014/main" id="{EC454086-26DD-0D42-9986-A30B867D062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Text Box 37">
              <a:extLst>
                <a:ext uri="{FF2B5EF4-FFF2-40B4-BE49-F238E27FC236}">
                  <a16:creationId xmlns:a16="http://schemas.microsoft.com/office/drawing/2014/main" id="{75DFDB82-4C09-C641-B37E-E9C119D97FC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0" name="Text Box 38">
              <a:extLst>
                <a:ext uri="{FF2B5EF4-FFF2-40B4-BE49-F238E27FC236}">
                  <a16:creationId xmlns:a16="http://schemas.microsoft.com/office/drawing/2014/main" id="{DF7220D5-998D-FC48-AC88-B3F1C08CB40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1" name="Line 39">
              <a:extLst>
                <a:ext uri="{FF2B5EF4-FFF2-40B4-BE49-F238E27FC236}">
                  <a16:creationId xmlns:a16="http://schemas.microsoft.com/office/drawing/2014/main" id="{8822EEAE-6F00-4F4F-99EE-C22880C4559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40">
              <a:extLst>
                <a:ext uri="{FF2B5EF4-FFF2-40B4-BE49-F238E27FC236}">
                  <a16:creationId xmlns:a16="http://schemas.microsoft.com/office/drawing/2014/main" id="{067A9394-1E43-6C49-941A-A595C3BC4A4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Text Box 41">
              <a:extLst>
                <a:ext uri="{FF2B5EF4-FFF2-40B4-BE49-F238E27FC236}">
                  <a16:creationId xmlns:a16="http://schemas.microsoft.com/office/drawing/2014/main" id="{B7120AA2-27F3-6842-97EB-3B83758CAB2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4" name="Line 42">
              <a:extLst>
                <a:ext uri="{FF2B5EF4-FFF2-40B4-BE49-F238E27FC236}">
                  <a16:creationId xmlns:a16="http://schemas.microsoft.com/office/drawing/2014/main" id="{2444E428-3E0C-EF47-A06D-175F9876D26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Line 43">
              <a:extLst>
                <a:ext uri="{FF2B5EF4-FFF2-40B4-BE49-F238E27FC236}">
                  <a16:creationId xmlns:a16="http://schemas.microsoft.com/office/drawing/2014/main" id="{013BC581-16B6-E940-8B64-6D20263A3E3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6" name="Text Box 44">
              <a:extLst>
                <a:ext uri="{FF2B5EF4-FFF2-40B4-BE49-F238E27FC236}">
                  <a16:creationId xmlns:a16="http://schemas.microsoft.com/office/drawing/2014/main" id="{53379388-C1EA-7142-88DD-AF79CA63A95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7" name="Text Box 45">
              <a:extLst>
                <a:ext uri="{FF2B5EF4-FFF2-40B4-BE49-F238E27FC236}">
                  <a16:creationId xmlns:a16="http://schemas.microsoft.com/office/drawing/2014/main" id="{188A9F33-D18D-924C-89D1-F3AB41EE5C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28" name="Text Box 46">
              <a:extLst>
                <a:ext uri="{FF2B5EF4-FFF2-40B4-BE49-F238E27FC236}">
                  <a16:creationId xmlns:a16="http://schemas.microsoft.com/office/drawing/2014/main" id="{10AAA5C0-DFCB-2945-8573-76F1DA4FF9C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29" name="Line 47">
              <a:extLst>
                <a:ext uri="{FF2B5EF4-FFF2-40B4-BE49-F238E27FC236}">
                  <a16:creationId xmlns:a16="http://schemas.microsoft.com/office/drawing/2014/main" id="{F0A83257-A9BC-1840-989D-48A2CF87FB8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0" name="Line 48">
              <a:extLst>
                <a:ext uri="{FF2B5EF4-FFF2-40B4-BE49-F238E27FC236}">
                  <a16:creationId xmlns:a16="http://schemas.microsoft.com/office/drawing/2014/main" id="{5434041E-80AA-9348-B84A-D282931D18E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1" name="Text Box 49">
              <a:extLst>
                <a:ext uri="{FF2B5EF4-FFF2-40B4-BE49-F238E27FC236}">
                  <a16:creationId xmlns:a16="http://schemas.microsoft.com/office/drawing/2014/main" id="{9F2B5287-6083-7A47-83A1-6937F89D12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2" name="Text Box 50">
              <a:extLst>
                <a:ext uri="{FF2B5EF4-FFF2-40B4-BE49-F238E27FC236}">
                  <a16:creationId xmlns:a16="http://schemas.microsoft.com/office/drawing/2014/main" id="{D4776C42-778F-FF4E-BF53-11F6A564670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3" name="Text Box 51">
              <a:extLst>
                <a:ext uri="{FF2B5EF4-FFF2-40B4-BE49-F238E27FC236}">
                  <a16:creationId xmlns:a16="http://schemas.microsoft.com/office/drawing/2014/main" id="{6F7461E5-53D0-7F45-9F6F-523F0B0E334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4" name="Line 52">
              <a:extLst>
                <a:ext uri="{FF2B5EF4-FFF2-40B4-BE49-F238E27FC236}">
                  <a16:creationId xmlns:a16="http://schemas.microsoft.com/office/drawing/2014/main" id="{B2F563C5-3574-424E-9042-5D1B36DDBA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53">
              <a:extLst>
                <a:ext uri="{FF2B5EF4-FFF2-40B4-BE49-F238E27FC236}">
                  <a16:creationId xmlns:a16="http://schemas.microsoft.com/office/drawing/2014/main" id="{555AC3A2-0C59-9E41-AC26-B1F083343E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Line 54">
              <a:extLst>
                <a:ext uri="{FF2B5EF4-FFF2-40B4-BE49-F238E27FC236}">
                  <a16:creationId xmlns:a16="http://schemas.microsoft.com/office/drawing/2014/main" id="{7DBC94E1-4C8E-E243-9970-A18BC338345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55">
              <a:extLst>
                <a:ext uri="{FF2B5EF4-FFF2-40B4-BE49-F238E27FC236}">
                  <a16:creationId xmlns:a16="http://schemas.microsoft.com/office/drawing/2014/main" id="{F9F71E7B-3A7F-B14B-B36B-131091F58DA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56">
              <a:extLst>
                <a:ext uri="{FF2B5EF4-FFF2-40B4-BE49-F238E27FC236}">
                  <a16:creationId xmlns:a16="http://schemas.microsoft.com/office/drawing/2014/main" id="{64B7F9ED-B305-B641-AB0A-02E1756980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Text Box 68">
              <a:extLst>
                <a:ext uri="{FF2B5EF4-FFF2-40B4-BE49-F238E27FC236}">
                  <a16:creationId xmlns:a16="http://schemas.microsoft.com/office/drawing/2014/main" id="{BF90C1C7-1127-F24F-887E-1026B16A6E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40" name="Group 71">
            <a:extLst>
              <a:ext uri="{FF2B5EF4-FFF2-40B4-BE49-F238E27FC236}">
                <a16:creationId xmlns:a16="http://schemas.microsoft.com/office/drawing/2014/main" id="{6C580B43-9A03-0C4E-86AF-C1C53468101A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2563813"/>
            <a:ext cx="2873375" cy="2962275"/>
            <a:chOff x="3604" y="1542"/>
            <a:chExt cx="1810" cy="1866"/>
          </a:xfrm>
        </p:grpSpPr>
        <p:sp>
          <p:nvSpPr>
            <p:cNvPr id="41" name="Line 4">
              <a:extLst>
                <a:ext uri="{FF2B5EF4-FFF2-40B4-BE49-F238E27FC236}">
                  <a16:creationId xmlns:a16="http://schemas.microsoft.com/office/drawing/2014/main" id="{D442F2AB-110A-DD4C-8EE7-7CF77888D48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2" name="Text Box 5">
              <a:extLst>
                <a:ext uri="{FF2B5EF4-FFF2-40B4-BE49-F238E27FC236}">
                  <a16:creationId xmlns:a16="http://schemas.microsoft.com/office/drawing/2014/main" id="{C832F74F-E2C2-8948-AB2F-61B6B322CD2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43" name="Text Box 6">
              <a:extLst>
                <a:ext uri="{FF2B5EF4-FFF2-40B4-BE49-F238E27FC236}">
                  <a16:creationId xmlns:a16="http://schemas.microsoft.com/office/drawing/2014/main" id="{FF9F232C-8265-914A-AA83-D96ABA4F6AF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4" name="Text Box 7">
              <a:extLst>
                <a:ext uri="{FF2B5EF4-FFF2-40B4-BE49-F238E27FC236}">
                  <a16:creationId xmlns:a16="http://schemas.microsoft.com/office/drawing/2014/main" id="{03CFCEB4-D38D-654B-B9E8-8652CE2680D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5" name="Text Box 8">
              <a:extLst>
                <a:ext uri="{FF2B5EF4-FFF2-40B4-BE49-F238E27FC236}">
                  <a16:creationId xmlns:a16="http://schemas.microsoft.com/office/drawing/2014/main" id="{84188DB6-299E-7E49-9B64-B4407CEDD3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46" name="Text Box 9">
              <a:extLst>
                <a:ext uri="{FF2B5EF4-FFF2-40B4-BE49-F238E27FC236}">
                  <a16:creationId xmlns:a16="http://schemas.microsoft.com/office/drawing/2014/main" id="{8E53B313-45E7-B248-9879-3F0CE7A1E2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47" name="Text Box 10">
              <a:extLst>
                <a:ext uri="{FF2B5EF4-FFF2-40B4-BE49-F238E27FC236}">
                  <a16:creationId xmlns:a16="http://schemas.microsoft.com/office/drawing/2014/main" id="{F431E71D-65D3-1A44-B21A-12DD7FEC6A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8" name="Line 11">
              <a:extLst>
                <a:ext uri="{FF2B5EF4-FFF2-40B4-BE49-F238E27FC236}">
                  <a16:creationId xmlns:a16="http://schemas.microsoft.com/office/drawing/2014/main" id="{028B564F-36E8-3B4B-B194-C752CB4DACA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12">
              <a:extLst>
                <a:ext uri="{FF2B5EF4-FFF2-40B4-BE49-F238E27FC236}">
                  <a16:creationId xmlns:a16="http://schemas.microsoft.com/office/drawing/2014/main" id="{1632AEE9-B4CB-BA44-92CB-DB34C0128B9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0" name="Text Box 13">
              <a:extLst>
                <a:ext uri="{FF2B5EF4-FFF2-40B4-BE49-F238E27FC236}">
                  <a16:creationId xmlns:a16="http://schemas.microsoft.com/office/drawing/2014/main" id="{17C4E15D-CD5D-9844-A2D2-8BF831DFA13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1" name="Text Box 14">
              <a:extLst>
                <a:ext uri="{FF2B5EF4-FFF2-40B4-BE49-F238E27FC236}">
                  <a16:creationId xmlns:a16="http://schemas.microsoft.com/office/drawing/2014/main" id="{42DB1F04-9D9A-F14A-AF8A-22D2464868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52" name="Text Box 15">
              <a:extLst>
                <a:ext uri="{FF2B5EF4-FFF2-40B4-BE49-F238E27FC236}">
                  <a16:creationId xmlns:a16="http://schemas.microsoft.com/office/drawing/2014/main" id="{9BA0BB87-8CD7-1C4A-B8BD-6A64957F7F4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3" name="Line 16">
              <a:extLst>
                <a:ext uri="{FF2B5EF4-FFF2-40B4-BE49-F238E27FC236}">
                  <a16:creationId xmlns:a16="http://schemas.microsoft.com/office/drawing/2014/main" id="{7E8D5AE3-7F55-EC47-BBB2-518A11B1DB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4" name="Line 17">
              <a:extLst>
                <a:ext uri="{FF2B5EF4-FFF2-40B4-BE49-F238E27FC236}">
                  <a16:creationId xmlns:a16="http://schemas.microsoft.com/office/drawing/2014/main" id="{F9D1885C-EE5A-3F44-A84E-315AFC8B90E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5" name="Text Box 18">
              <a:extLst>
                <a:ext uri="{FF2B5EF4-FFF2-40B4-BE49-F238E27FC236}">
                  <a16:creationId xmlns:a16="http://schemas.microsoft.com/office/drawing/2014/main" id="{5BC02D7F-E9FE-8140-AE3D-D9C42C5B5C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56" name="Text Box 19">
              <a:extLst>
                <a:ext uri="{FF2B5EF4-FFF2-40B4-BE49-F238E27FC236}">
                  <a16:creationId xmlns:a16="http://schemas.microsoft.com/office/drawing/2014/main" id="{89D11833-D3FD-3C4C-9939-5415E063D7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57" name="Line 20">
              <a:extLst>
                <a:ext uri="{FF2B5EF4-FFF2-40B4-BE49-F238E27FC236}">
                  <a16:creationId xmlns:a16="http://schemas.microsoft.com/office/drawing/2014/main" id="{9B50D348-584D-E14E-A088-4BB8ED9CE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8" name="Line 21">
              <a:extLst>
                <a:ext uri="{FF2B5EF4-FFF2-40B4-BE49-F238E27FC236}">
                  <a16:creationId xmlns:a16="http://schemas.microsoft.com/office/drawing/2014/main" id="{4D3E8606-01A3-534E-AC52-6F80810E90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9" name="Line 22">
              <a:extLst>
                <a:ext uri="{FF2B5EF4-FFF2-40B4-BE49-F238E27FC236}">
                  <a16:creationId xmlns:a16="http://schemas.microsoft.com/office/drawing/2014/main" id="{0F28E4B4-A39B-034B-8475-53A0E5D3086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0" name="Line 23">
              <a:extLst>
                <a:ext uri="{FF2B5EF4-FFF2-40B4-BE49-F238E27FC236}">
                  <a16:creationId xmlns:a16="http://schemas.microsoft.com/office/drawing/2014/main" id="{AD7FA066-C661-C349-BAAA-9FC5013697C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1" name="Line 24">
              <a:extLst>
                <a:ext uri="{FF2B5EF4-FFF2-40B4-BE49-F238E27FC236}">
                  <a16:creationId xmlns:a16="http://schemas.microsoft.com/office/drawing/2014/main" id="{2CEE1CEA-C116-4E43-9FB3-1DE95807081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A92900F4-6690-C048-8243-D5B918252C0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30BF244D-C829-D648-97D9-A1ED83E4DE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64" name="Line 27">
              <a:extLst>
                <a:ext uri="{FF2B5EF4-FFF2-40B4-BE49-F238E27FC236}">
                  <a16:creationId xmlns:a16="http://schemas.microsoft.com/office/drawing/2014/main" id="{66240D76-2005-4C42-9577-FEB02693D1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5" name="Line 28">
              <a:extLst>
                <a:ext uri="{FF2B5EF4-FFF2-40B4-BE49-F238E27FC236}">
                  <a16:creationId xmlns:a16="http://schemas.microsoft.com/office/drawing/2014/main" id="{B6F9CC76-ED3C-D042-8E18-7F831B6A6B8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6" name="Oval 29">
              <a:extLst>
                <a:ext uri="{FF2B5EF4-FFF2-40B4-BE49-F238E27FC236}">
                  <a16:creationId xmlns:a16="http://schemas.microsoft.com/office/drawing/2014/main" id="{50E1EBDA-E236-AF4D-AE77-6BEE4C409C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7" name="Text Box 69">
              <a:extLst>
                <a:ext uri="{FF2B5EF4-FFF2-40B4-BE49-F238E27FC236}">
                  <a16:creationId xmlns:a16="http://schemas.microsoft.com/office/drawing/2014/main" id="{2E148991-85DC-1E44-B59A-C14EC2F201F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21H67V45V3HHV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346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1AB2E-D160-2A43-B331-1E16B2E60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Skewed and Normalized Slicing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E317D-8B11-364D-93BD-0D4120F78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Skewed Slicing Tree: </a:t>
            </a:r>
            <a:r>
              <a:rPr kumimoji="0" lang="en-US" altLang="zh-TW" sz="2600" dirty="0">
                <a:ea typeface="新細明體" pitchFamily="18" charset="-120"/>
              </a:rPr>
              <a:t>no node and its right son are the same</a:t>
            </a:r>
          </a:p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Normalized Polish Expression: </a:t>
            </a:r>
            <a:r>
              <a:rPr kumimoji="0" lang="en-US" altLang="zh-TW" sz="2600" dirty="0">
                <a:ea typeface="新細明體" pitchFamily="18" charset="-120"/>
              </a:rPr>
              <a:t>no consecutive H’s or V’s</a:t>
            </a:r>
            <a:endParaRPr kumimoji="0" lang="zh-TW" altLang="en-US" sz="2600" dirty="0">
              <a:ea typeface="新細明體" pitchFamily="18" charset="-120"/>
            </a:endParaRPr>
          </a:p>
          <a:p>
            <a:endParaRPr lang="en-US" sz="2600" dirty="0"/>
          </a:p>
        </p:txBody>
      </p:sp>
      <p:grpSp>
        <p:nvGrpSpPr>
          <p:cNvPr id="72" name="Group 57">
            <a:extLst>
              <a:ext uri="{FF2B5EF4-FFF2-40B4-BE49-F238E27FC236}">
                <a16:creationId xmlns:a16="http://schemas.microsoft.com/office/drawing/2014/main" id="{7EA368EE-935B-9E4C-BC5F-1107E643D67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3460748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73" name="Rectangle 58">
              <a:extLst>
                <a:ext uri="{FF2B5EF4-FFF2-40B4-BE49-F238E27FC236}">
                  <a16:creationId xmlns:a16="http://schemas.microsoft.com/office/drawing/2014/main" id="{1FF03CB6-8DE1-B64D-9641-4CC4F5354E0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4" name="Rectangle 59">
              <a:extLst>
                <a:ext uri="{FF2B5EF4-FFF2-40B4-BE49-F238E27FC236}">
                  <a16:creationId xmlns:a16="http://schemas.microsoft.com/office/drawing/2014/main" id="{9179D10E-7F7E-3F42-8155-2EA05D6FE7F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5" name="Rectangle 60">
              <a:extLst>
                <a:ext uri="{FF2B5EF4-FFF2-40B4-BE49-F238E27FC236}">
                  <a16:creationId xmlns:a16="http://schemas.microsoft.com/office/drawing/2014/main" id="{AACC6435-D1B0-9E4D-BF70-7BCEB70CAB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76" name="Rectangle 61">
              <a:extLst>
                <a:ext uri="{FF2B5EF4-FFF2-40B4-BE49-F238E27FC236}">
                  <a16:creationId xmlns:a16="http://schemas.microsoft.com/office/drawing/2014/main" id="{E38B3F50-3835-C74A-A05E-F7D0EC9E83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77" name="Rectangle 62">
              <a:extLst>
                <a:ext uri="{FF2B5EF4-FFF2-40B4-BE49-F238E27FC236}">
                  <a16:creationId xmlns:a16="http://schemas.microsoft.com/office/drawing/2014/main" id="{229BA988-CEF8-5C4B-99EF-8911E0B096A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78" name="Rectangle 63">
              <a:extLst>
                <a:ext uri="{FF2B5EF4-FFF2-40B4-BE49-F238E27FC236}">
                  <a16:creationId xmlns:a16="http://schemas.microsoft.com/office/drawing/2014/main" id="{C1FD2A0F-1824-8746-9600-45548E61B24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79" name="Rectangle 64">
              <a:extLst>
                <a:ext uri="{FF2B5EF4-FFF2-40B4-BE49-F238E27FC236}">
                  <a16:creationId xmlns:a16="http://schemas.microsoft.com/office/drawing/2014/main" id="{28CD2E2A-2335-1F41-B796-C525104C972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80" name="Text Box 65">
              <a:extLst>
                <a:ext uri="{FF2B5EF4-FFF2-40B4-BE49-F238E27FC236}">
                  <a16:creationId xmlns:a16="http://schemas.microsoft.com/office/drawing/2014/main" id="{754E0113-9445-8749-A8C6-76043633E6A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81" name="Group 70">
            <a:extLst>
              <a:ext uri="{FF2B5EF4-FFF2-40B4-BE49-F238E27FC236}">
                <a16:creationId xmlns:a16="http://schemas.microsoft.com/office/drawing/2014/main" id="{FBA49ECD-E7F8-5449-9F47-C456B3C98655}"/>
              </a:ext>
            </a:extLst>
          </p:cNvPr>
          <p:cNvGrpSpPr>
            <a:grpSpLocks/>
          </p:cNvGrpSpPr>
          <p:nvPr/>
        </p:nvGrpSpPr>
        <p:grpSpPr bwMode="auto">
          <a:xfrm>
            <a:off x="4705317" y="3205162"/>
            <a:ext cx="2595562" cy="2971800"/>
            <a:chOff x="1857" y="1536"/>
            <a:chExt cx="1635" cy="1872"/>
          </a:xfrm>
        </p:grpSpPr>
        <p:sp>
          <p:nvSpPr>
            <p:cNvPr id="82" name="Line 32">
              <a:extLst>
                <a:ext uri="{FF2B5EF4-FFF2-40B4-BE49-F238E27FC236}">
                  <a16:creationId xmlns:a16="http://schemas.microsoft.com/office/drawing/2014/main" id="{D0181828-63D2-5647-8B42-DB022829161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3" name="Text Box 33">
              <a:extLst>
                <a:ext uri="{FF2B5EF4-FFF2-40B4-BE49-F238E27FC236}">
                  <a16:creationId xmlns:a16="http://schemas.microsoft.com/office/drawing/2014/main" id="{1E91EBFB-BFF7-1B4F-99DE-F9CB0A81CB8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84" name="Text Box 34">
              <a:extLst>
                <a:ext uri="{FF2B5EF4-FFF2-40B4-BE49-F238E27FC236}">
                  <a16:creationId xmlns:a16="http://schemas.microsoft.com/office/drawing/2014/main" id="{FF5C45EA-D27B-4F41-8E95-AF26D9D63FC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5" name="Text Box 35">
              <a:extLst>
                <a:ext uri="{FF2B5EF4-FFF2-40B4-BE49-F238E27FC236}">
                  <a16:creationId xmlns:a16="http://schemas.microsoft.com/office/drawing/2014/main" id="{E92B3AAA-6594-504D-8040-20274119A02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6" name="Text Box 36">
              <a:extLst>
                <a:ext uri="{FF2B5EF4-FFF2-40B4-BE49-F238E27FC236}">
                  <a16:creationId xmlns:a16="http://schemas.microsoft.com/office/drawing/2014/main" id="{995F8B53-F03C-5842-8748-70EEB448A54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87" name="Text Box 37">
              <a:extLst>
                <a:ext uri="{FF2B5EF4-FFF2-40B4-BE49-F238E27FC236}">
                  <a16:creationId xmlns:a16="http://schemas.microsoft.com/office/drawing/2014/main" id="{21CEA1CA-BB15-B34C-9E74-D84AD9CEE5F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88" name="Text Box 38">
              <a:extLst>
                <a:ext uri="{FF2B5EF4-FFF2-40B4-BE49-F238E27FC236}">
                  <a16:creationId xmlns:a16="http://schemas.microsoft.com/office/drawing/2014/main" id="{2845AC2E-5C8A-2744-8BFB-B526E8CD5B9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89" name="Line 39">
              <a:extLst>
                <a:ext uri="{FF2B5EF4-FFF2-40B4-BE49-F238E27FC236}">
                  <a16:creationId xmlns:a16="http://schemas.microsoft.com/office/drawing/2014/main" id="{44B7E557-F442-EE41-BDD7-8D4C9BD2506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0" name="Line 40">
              <a:extLst>
                <a:ext uri="{FF2B5EF4-FFF2-40B4-BE49-F238E27FC236}">
                  <a16:creationId xmlns:a16="http://schemas.microsoft.com/office/drawing/2014/main" id="{C67EA46A-6820-6841-8254-20A92AF91B9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1" name="Text Box 41">
              <a:extLst>
                <a:ext uri="{FF2B5EF4-FFF2-40B4-BE49-F238E27FC236}">
                  <a16:creationId xmlns:a16="http://schemas.microsoft.com/office/drawing/2014/main" id="{CB40CCAB-812D-C542-A115-37C36F6FA13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92" name="Line 42">
              <a:extLst>
                <a:ext uri="{FF2B5EF4-FFF2-40B4-BE49-F238E27FC236}">
                  <a16:creationId xmlns:a16="http://schemas.microsoft.com/office/drawing/2014/main" id="{74552DF4-7EDD-5846-8F14-AD654B0FFE1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3" name="Line 43">
              <a:extLst>
                <a:ext uri="{FF2B5EF4-FFF2-40B4-BE49-F238E27FC236}">
                  <a16:creationId xmlns:a16="http://schemas.microsoft.com/office/drawing/2014/main" id="{C57C8AFD-D10D-9042-A4F1-5CB50268018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4" name="Text Box 44">
              <a:extLst>
                <a:ext uri="{FF2B5EF4-FFF2-40B4-BE49-F238E27FC236}">
                  <a16:creationId xmlns:a16="http://schemas.microsoft.com/office/drawing/2014/main" id="{97BCAAD5-29DE-4C4F-A3C9-B417D72D5E3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95" name="Text Box 45">
              <a:extLst>
                <a:ext uri="{FF2B5EF4-FFF2-40B4-BE49-F238E27FC236}">
                  <a16:creationId xmlns:a16="http://schemas.microsoft.com/office/drawing/2014/main" id="{88FE8197-1043-594C-9B5D-8F5D27BA43D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96" name="Text Box 46">
              <a:extLst>
                <a:ext uri="{FF2B5EF4-FFF2-40B4-BE49-F238E27FC236}">
                  <a16:creationId xmlns:a16="http://schemas.microsoft.com/office/drawing/2014/main" id="{D193028A-98B1-D84A-8C39-0B142D86DD6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97" name="Line 47">
              <a:extLst>
                <a:ext uri="{FF2B5EF4-FFF2-40B4-BE49-F238E27FC236}">
                  <a16:creationId xmlns:a16="http://schemas.microsoft.com/office/drawing/2014/main" id="{28F61A5C-0619-ED42-861D-5960E2C1480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8" name="Line 48">
              <a:extLst>
                <a:ext uri="{FF2B5EF4-FFF2-40B4-BE49-F238E27FC236}">
                  <a16:creationId xmlns:a16="http://schemas.microsoft.com/office/drawing/2014/main" id="{95045F41-9D5E-E047-8583-50D7BF650F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9" name="Text Box 49">
              <a:extLst>
                <a:ext uri="{FF2B5EF4-FFF2-40B4-BE49-F238E27FC236}">
                  <a16:creationId xmlns:a16="http://schemas.microsoft.com/office/drawing/2014/main" id="{C78EA251-7856-AC4B-BA4B-D35A176787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00" name="Text Box 50">
              <a:extLst>
                <a:ext uri="{FF2B5EF4-FFF2-40B4-BE49-F238E27FC236}">
                  <a16:creationId xmlns:a16="http://schemas.microsoft.com/office/drawing/2014/main" id="{FFE250AC-8A87-9648-B802-5972EA93E90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01" name="Text Box 51">
              <a:extLst>
                <a:ext uri="{FF2B5EF4-FFF2-40B4-BE49-F238E27FC236}">
                  <a16:creationId xmlns:a16="http://schemas.microsoft.com/office/drawing/2014/main" id="{B8AFB488-34CE-844D-9D9B-47519CD34D4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02" name="Line 52">
              <a:extLst>
                <a:ext uri="{FF2B5EF4-FFF2-40B4-BE49-F238E27FC236}">
                  <a16:creationId xmlns:a16="http://schemas.microsoft.com/office/drawing/2014/main" id="{866111FB-7DBE-564F-AB15-3E6BB87BCD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3" name="Line 53">
              <a:extLst>
                <a:ext uri="{FF2B5EF4-FFF2-40B4-BE49-F238E27FC236}">
                  <a16:creationId xmlns:a16="http://schemas.microsoft.com/office/drawing/2014/main" id="{5E2707D8-1A28-8045-A2CA-110A0BF9ADF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4" name="Line 54">
              <a:extLst>
                <a:ext uri="{FF2B5EF4-FFF2-40B4-BE49-F238E27FC236}">
                  <a16:creationId xmlns:a16="http://schemas.microsoft.com/office/drawing/2014/main" id="{43DD1AE1-36DA-8B46-8610-0B5DF0A93E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5" name="Line 55">
              <a:extLst>
                <a:ext uri="{FF2B5EF4-FFF2-40B4-BE49-F238E27FC236}">
                  <a16:creationId xmlns:a16="http://schemas.microsoft.com/office/drawing/2014/main" id="{DAD9C9BE-120C-B543-8EB9-1B33664928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6" name="Line 56">
              <a:extLst>
                <a:ext uri="{FF2B5EF4-FFF2-40B4-BE49-F238E27FC236}">
                  <a16:creationId xmlns:a16="http://schemas.microsoft.com/office/drawing/2014/main" id="{46DDFC6D-3D62-3F4C-94F2-C7F6E4958C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7" name="Text Box 68">
              <a:extLst>
                <a:ext uri="{FF2B5EF4-FFF2-40B4-BE49-F238E27FC236}">
                  <a16:creationId xmlns:a16="http://schemas.microsoft.com/office/drawing/2014/main" id="{07E6CE34-6F31-FC44-A951-134CF379621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108" name="Group 71">
            <a:extLst>
              <a:ext uri="{FF2B5EF4-FFF2-40B4-BE49-F238E27FC236}">
                <a16:creationId xmlns:a16="http://schemas.microsoft.com/office/drawing/2014/main" id="{32A82237-983D-5A40-BE23-B361ADFB3CEE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3205162"/>
            <a:ext cx="2873375" cy="2962275"/>
            <a:chOff x="3604" y="1542"/>
            <a:chExt cx="1810" cy="1866"/>
          </a:xfrm>
        </p:grpSpPr>
        <p:sp>
          <p:nvSpPr>
            <p:cNvPr id="109" name="Line 4">
              <a:extLst>
                <a:ext uri="{FF2B5EF4-FFF2-40B4-BE49-F238E27FC236}">
                  <a16:creationId xmlns:a16="http://schemas.microsoft.com/office/drawing/2014/main" id="{80F5AF0D-5DD5-6D43-AFF6-3B666E6052F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0" name="Text Box 5">
              <a:extLst>
                <a:ext uri="{FF2B5EF4-FFF2-40B4-BE49-F238E27FC236}">
                  <a16:creationId xmlns:a16="http://schemas.microsoft.com/office/drawing/2014/main" id="{484755C6-A302-6D4F-BEA8-4A62CF0D802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1" name="Text Box 6">
              <a:extLst>
                <a:ext uri="{FF2B5EF4-FFF2-40B4-BE49-F238E27FC236}">
                  <a16:creationId xmlns:a16="http://schemas.microsoft.com/office/drawing/2014/main" id="{6DC17340-F395-0348-8A74-0B7F560D40F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2" name="Text Box 7">
              <a:extLst>
                <a:ext uri="{FF2B5EF4-FFF2-40B4-BE49-F238E27FC236}">
                  <a16:creationId xmlns:a16="http://schemas.microsoft.com/office/drawing/2014/main" id="{B12C5C47-A9AE-6141-9FFA-2C8B368AC27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3" name="Text Box 8">
              <a:extLst>
                <a:ext uri="{FF2B5EF4-FFF2-40B4-BE49-F238E27FC236}">
                  <a16:creationId xmlns:a16="http://schemas.microsoft.com/office/drawing/2014/main" id="{223A8779-AAB8-9A4B-BF4D-48F5D32873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14" name="Text Box 9">
              <a:extLst>
                <a:ext uri="{FF2B5EF4-FFF2-40B4-BE49-F238E27FC236}">
                  <a16:creationId xmlns:a16="http://schemas.microsoft.com/office/drawing/2014/main" id="{96FF7965-8397-CD40-AD7C-6C96CECAA4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115" name="Text Box 10">
              <a:extLst>
                <a:ext uri="{FF2B5EF4-FFF2-40B4-BE49-F238E27FC236}">
                  <a16:creationId xmlns:a16="http://schemas.microsoft.com/office/drawing/2014/main" id="{CD2F657C-D096-C445-BA08-CB54CCD839D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6" name="Line 11">
              <a:extLst>
                <a:ext uri="{FF2B5EF4-FFF2-40B4-BE49-F238E27FC236}">
                  <a16:creationId xmlns:a16="http://schemas.microsoft.com/office/drawing/2014/main" id="{091FCCD1-D072-1347-8C13-5227570BC26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7" name="Line 12">
              <a:extLst>
                <a:ext uri="{FF2B5EF4-FFF2-40B4-BE49-F238E27FC236}">
                  <a16:creationId xmlns:a16="http://schemas.microsoft.com/office/drawing/2014/main" id="{41E3C354-3058-1142-B7A5-A72F2B9C7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8" name="Text Box 13">
              <a:extLst>
                <a:ext uri="{FF2B5EF4-FFF2-40B4-BE49-F238E27FC236}">
                  <a16:creationId xmlns:a16="http://schemas.microsoft.com/office/drawing/2014/main" id="{2A2B5FB8-A301-F345-8514-20C709C063D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9" name="Text Box 14">
              <a:extLst>
                <a:ext uri="{FF2B5EF4-FFF2-40B4-BE49-F238E27FC236}">
                  <a16:creationId xmlns:a16="http://schemas.microsoft.com/office/drawing/2014/main" id="{7B776258-EAA5-1E44-B5D9-EAFD947318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120" name="Text Box 15">
              <a:extLst>
                <a:ext uri="{FF2B5EF4-FFF2-40B4-BE49-F238E27FC236}">
                  <a16:creationId xmlns:a16="http://schemas.microsoft.com/office/drawing/2014/main" id="{4B6B5FEE-A47E-9E4F-9607-77A51CAF67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21" name="Line 16">
              <a:extLst>
                <a:ext uri="{FF2B5EF4-FFF2-40B4-BE49-F238E27FC236}">
                  <a16:creationId xmlns:a16="http://schemas.microsoft.com/office/drawing/2014/main" id="{8AA1ED10-75FC-AA48-BB24-95C0AC0365C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2" name="Line 17">
              <a:extLst>
                <a:ext uri="{FF2B5EF4-FFF2-40B4-BE49-F238E27FC236}">
                  <a16:creationId xmlns:a16="http://schemas.microsoft.com/office/drawing/2014/main" id="{55316CC1-9491-5645-A33D-9E6985906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3" name="Text Box 18">
              <a:extLst>
                <a:ext uri="{FF2B5EF4-FFF2-40B4-BE49-F238E27FC236}">
                  <a16:creationId xmlns:a16="http://schemas.microsoft.com/office/drawing/2014/main" id="{1466C77D-AA26-414A-8C09-BCA02F83C42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24" name="Text Box 19">
              <a:extLst>
                <a:ext uri="{FF2B5EF4-FFF2-40B4-BE49-F238E27FC236}">
                  <a16:creationId xmlns:a16="http://schemas.microsoft.com/office/drawing/2014/main" id="{9C1BE4AA-F53E-5F4B-80E5-D6A1AFBC72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125" name="Line 20">
              <a:extLst>
                <a:ext uri="{FF2B5EF4-FFF2-40B4-BE49-F238E27FC236}">
                  <a16:creationId xmlns:a16="http://schemas.microsoft.com/office/drawing/2014/main" id="{A9585D09-7129-7740-AC13-6AC2EDCA3B4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6" name="Line 21">
              <a:extLst>
                <a:ext uri="{FF2B5EF4-FFF2-40B4-BE49-F238E27FC236}">
                  <a16:creationId xmlns:a16="http://schemas.microsoft.com/office/drawing/2014/main" id="{86AB1A2C-CEFF-474B-BF29-FAF8BCBD1B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7" name="Line 22">
              <a:extLst>
                <a:ext uri="{FF2B5EF4-FFF2-40B4-BE49-F238E27FC236}">
                  <a16:creationId xmlns:a16="http://schemas.microsoft.com/office/drawing/2014/main" id="{1DF14AE5-9FDF-8346-A2D8-C35A78BFBB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8" name="Line 23">
              <a:extLst>
                <a:ext uri="{FF2B5EF4-FFF2-40B4-BE49-F238E27FC236}">
                  <a16:creationId xmlns:a16="http://schemas.microsoft.com/office/drawing/2014/main" id="{2292FA75-422A-B045-B3E2-6FD2CD83B5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9" name="Line 24">
              <a:extLst>
                <a:ext uri="{FF2B5EF4-FFF2-40B4-BE49-F238E27FC236}">
                  <a16:creationId xmlns:a16="http://schemas.microsoft.com/office/drawing/2014/main" id="{0E0C4D6B-816F-254E-814A-3C6EDF5F0F9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0" name="Text Box 25">
              <a:extLst>
                <a:ext uri="{FF2B5EF4-FFF2-40B4-BE49-F238E27FC236}">
                  <a16:creationId xmlns:a16="http://schemas.microsoft.com/office/drawing/2014/main" id="{6662F6C3-4E2F-4C4E-841A-9B9960204F4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131" name="Text Box 26">
              <a:extLst>
                <a:ext uri="{FF2B5EF4-FFF2-40B4-BE49-F238E27FC236}">
                  <a16:creationId xmlns:a16="http://schemas.microsoft.com/office/drawing/2014/main" id="{A10BE4AC-1648-2E45-8CF7-614895BF56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32" name="Line 27">
              <a:extLst>
                <a:ext uri="{FF2B5EF4-FFF2-40B4-BE49-F238E27FC236}">
                  <a16:creationId xmlns:a16="http://schemas.microsoft.com/office/drawing/2014/main" id="{4EBF6810-F1AA-F74A-ABF0-7C4D5426B9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3" name="Line 28">
              <a:extLst>
                <a:ext uri="{FF2B5EF4-FFF2-40B4-BE49-F238E27FC236}">
                  <a16:creationId xmlns:a16="http://schemas.microsoft.com/office/drawing/2014/main" id="{BD0396B9-CE03-7647-9F21-986AEC52F6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4" name="Oval 29">
              <a:extLst>
                <a:ext uri="{FF2B5EF4-FFF2-40B4-BE49-F238E27FC236}">
                  <a16:creationId xmlns:a16="http://schemas.microsoft.com/office/drawing/2014/main" id="{CC06C166-0257-BD44-AD5C-6D442CA9F6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5" name="Text Box 69">
              <a:extLst>
                <a:ext uri="{FF2B5EF4-FFF2-40B4-BE49-F238E27FC236}">
                  <a16:creationId xmlns:a16="http://schemas.microsoft.com/office/drawing/2014/main" id="{8A68E3ED-5637-BC4C-BFDF-760A496DFC8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</a:t>
              </a:r>
              <a:r>
                <a:rPr lang="en-US" altLang="zh-TW" sz="2000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HH</a:t>
              </a: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</p:grpSp>
      <p:sp>
        <p:nvSpPr>
          <p:cNvPr id="136" name="TextBox 135">
            <a:extLst>
              <a:ext uri="{FF2B5EF4-FFF2-40B4-BE49-F238E27FC236}">
                <a16:creationId xmlns:a16="http://schemas.microsoft.com/office/drawing/2014/main" id="{2FDFA2C4-A1E4-984F-86FC-1262188E307D}"/>
              </a:ext>
            </a:extLst>
          </p:cNvPr>
          <p:cNvSpPr txBox="1"/>
          <p:nvPr/>
        </p:nvSpPr>
        <p:spPr>
          <a:xfrm>
            <a:off x="4705318" y="2566674"/>
            <a:ext cx="2595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Skewed slicing tree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(also normalized)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2399FE48-635D-964A-AA3F-E6DBB3726CD6}"/>
              </a:ext>
            </a:extLst>
          </p:cNvPr>
          <p:cNvSpPr txBox="1"/>
          <p:nvPr/>
        </p:nvSpPr>
        <p:spPr>
          <a:xfrm>
            <a:off x="8366562" y="2774860"/>
            <a:ext cx="25955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normalized!</a:t>
            </a:r>
          </a:p>
        </p:txBody>
      </p:sp>
    </p:spTree>
    <p:extLst>
      <p:ext uri="{BB962C8B-B14F-4D97-AF65-F5344CB8AC3E}">
        <p14:creationId xmlns:p14="http://schemas.microsoft.com/office/powerpoint/2010/main" val="1377810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3740D-4778-0343-A0C2-43479A66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366A3-5B6C-9845-B0DC-EFB79B794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There is a 1-1 correspondence between Slicing Floorplan, Skewed Slicing Tree, and Normalized Polish Expression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Can we use Normalized Polish Expression (NPE) to represent slicing floorplans?</a:t>
            </a:r>
          </a:p>
          <a:p>
            <a:pPr lvl="1"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What is a valid NPE? 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We formulate as a state space search problem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70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0E27C-2EAA-B140-9B65-1114A563C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0FA58-94C7-DB47-BDAD-1B457101C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altLang="zh-TW" sz="2400" dirty="0"/>
              <a:t>An expression </a:t>
            </a:r>
            <a:r>
              <a:rPr lang="en-US" altLang="zh-TW" sz="2400" i="1" dirty="0"/>
              <a:t>E</a:t>
            </a:r>
            <a:r>
              <a:rPr lang="en-US" altLang="zh-TW" sz="2400" dirty="0"/>
              <a:t> = 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1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dirty="0"/>
              <a:t>…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i="1" baseline="-25000" dirty="0"/>
              <a:t>n</a:t>
            </a:r>
            <a:r>
              <a:rPr lang="en-US" altLang="zh-TW" sz="2400" baseline="-25000" dirty="0"/>
              <a:t>-1</a:t>
            </a:r>
            <a:r>
              <a:rPr lang="en-US" altLang="zh-TW" sz="2400" dirty="0"/>
              <a:t>, where </a:t>
            </a:r>
            <a:r>
              <a:rPr lang="en-US" altLang="zh-TW" sz="2400" i="1" dirty="0" err="1"/>
              <a:t>e</a:t>
            </a:r>
            <a:r>
              <a:rPr lang="en-US" altLang="zh-TW" sz="2400" i="1" baseline="-25000" dirty="0" err="1"/>
              <a:t>i</a:t>
            </a:r>
            <a:r>
              <a:rPr lang="en-US" altLang="zh-TW" sz="2400" dirty="0"/>
              <a:t> </a:t>
            </a:r>
            <a:r>
              <a:rPr lang="en-US" altLang="zh-TW" sz="2400" dirty="0">
                <a:sym typeface="Symbol" pitchFamily="18" charset="2"/>
              </a:rPr>
              <a:t> {1, 2, …, 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H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V</a:t>
            </a:r>
            <a:r>
              <a:rPr lang="en-US" altLang="zh-TW" sz="2400" dirty="0">
                <a:sym typeface="Symbol" pitchFamily="18" charset="2"/>
              </a:rPr>
              <a:t>}, 1</a:t>
            </a:r>
            <a:r>
              <a:rPr lang="en-US" altLang="zh-TW" sz="2400" i="1" dirty="0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2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-1, is a </a:t>
            </a:r>
            <a:r>
              <a:rPr lang="en-US" altLang="zh-TW" sz="2400" dirty="0">
                <a:solidFill>
                  <a:srgbClr val="FF0000"/>
                </a:solidFill>
                <a:sym typeface="Symbol" pitchFamily="18" charset="2"/>
              </a:rPr>
              <a:t>valid</a:t>
            </a:r>
            <a:r>
              <a:rPr lang="en-US" altLang="zh-TW" sz="2400" dirty="0">
                <a:sym typeface="Symbol" pitchFamily="18" charset="2"/>
              </a:rPr>
              <a:t> </a:t>
            </a:r>
            <a:r>
              <a:rPr lang="en-US" altLang="zh-TW" sz="2400" b="1" dirty="0">
                <a:sym typeface="Symbol" pitchFamily="18" charset="2"/>
              </a:rPr>
              <a:t>Polish expression</a:t>
            </a:r>
            <a:r>
              <a:rPr lang="en-US" altLang="zh-TW" sz="2400" dirty="0">
                <a:sym typeface="Symbol" pitchFamily="18" charset="2"/>
              </a:rPr>
              <a:t> of length 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 if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every operand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, 1 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 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, appears exactly once in </a:t>
            </a:r>
            <a:r>
              <a:rPr lang="en-US" altLang="zh-TW" sz="2000" i="1" dirty="0">
                <a:sym typeface="Symbol" pitchFamily="18" charset="2"/>
              </a:rPr>
              <a:t>E</a:t>
            </a:r>
            <a:r>
              <a:rPr lang="en-US" altLang="zh-TW" sz="2000" dirty="0">
                <a:sym typeface="Symbol" pitchFamily="18" charset="2"/>
              </a:rPr>
              <a:t>;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for every sub-expression </a:t>
            </a:r>
            <a:r>
              <a:rPr lang="en-US" altLang="zh-TW" sz="2000" i="1" dirty="0" err="1">
                <a:sym typeface="Symbol" pitchFamily="18" charset="2"/>
              </a:rPr>
              <a:t>E</a:t>
            </a:r>
            <a:r>
              <a:rPr lang="en-US" altLang="zh-TW" sz="2000" i="1" baseline="-25000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= </a:t>
            </a:r>
            <a:r>
              <a:rPr lang="en-US" altLang="zh-TW" sz="2000" i="1" dirty="0"/>
              <a:t>e</a:t>
            </a:r>
            <a:r>
              <a:rPr lang="en-US" altLang="zh-TW" sz="2000" baseline="-25000" dirty="0"/>
              <a:t>1</a:t>
            </a:r>
            <a:r>
              <a:rPr lang="en-US" altLang="zh-TW" sz="2000" dirty="0">
                <a:sym typeface="Symbol" pitchFamily="18" charset="2"/>
              </a:rPr>
              <a:t>…</a:t>
            </a:r>
            <a:r>
              <a:rPr lang="en-US" altLang="zh-TW" sz="2000" i="1" dirty="0" err="1"/>
              <a:t>e</a:t>
            </a:r>
            <a:r>
              <a:rPr lang="en-US" altLang="zh-TW" sz="2000" baseline="-25000" dirty="0" err="1"/>
              <a:t>i</a:t>
            </a:r>
            <a:r>
              <a:rPr lang="en-US" altLang="zh-TW" sz="2000" dirty="0">
                <a:sym typeface="Symbol" pitchFamily="18" charset="2"/>
              </a:rPr>
              <a:t>, 1 </a:t>
            </a:r>
            <a:r>
              <a:rPr lang="en-US" altLang="zh-TW" sz="2000" i="1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2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-1, #operands &gt; #operators.</a:t>
            </a: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dirty="0">
                <a:sym typeface="Symbol" pitchFamily="18" charset="2"/>
              </a:rPr>
              <a:t>Polish expression  </a:t>
            </a:r>
            <a:r>
              <a:rPr lang="en-US" altLang="zh-TW" sz="2400" dirty="0" err="1">
                <a:sym typeface="Symbol" pitchFamily="18" charset="2"/>
              </a:rPr>
              <a:t>Postorder</a:t>
            </a:r>
            <a:r>
              <a:rPr lang="en-US" altLang="zh-TW" sz="2400" dirty="0">
                <a:sym typeface="Symbol" pitchFamily="18" charset="2"/>
              </a:rPr>
              <a:t> traversal.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i="1" dirty="0" err="1">
                <a:sym typeface="Symbol" pitchFamily="18" charset="2"/>
              </a:rPr>
              <a:t>ijH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below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; </a:t>
            </a:r>
            <a:r>
              <a:rPr lang="en-US" altLang="zh-TW" sz="2400" i="1" dirty="0" err="1">
                <a:sym typeface="Symbol" pitchFamily="18" charset="2"/>
              </a:rPr>
              <a:t>ijV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on the left of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.</a:t>
            </a:r>
          </a:p>
          <a:p>
            <a:endParaRPr lang="en-US" sz="2400" dirty="0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3E02549B-BFA7-6547-9726-E6059B927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779" y="3298927"/>
            <a:ext cx="4393021" cy="1583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F92E5E9B-0622-9640-9AAF-495E135EB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662" y="3097712"/>
            <a:ext cx="4257675" cy="198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5678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8CE53-FAA9-DF42-8AEF-6963B4F77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Design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6847B-6C61-ED4D-93C4-9BA263A61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492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257D6-1694-0547-8E75-800045267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5E8A8-FB46-3744-B2FE-C984D5A54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12VH3: invalid</a:t>
            </a:r>
          </a:p>
          <a:p>
            <a:r>
              <a:rPr lang="en-US" dirty="0"/>
              <a:t>123VH: valid</a:t>
            </a:r>
          </a:p>
          <a:p>
            <a:r>
              <a:rPr lang="en-US" dirty="0"/>
              <a:t>1234567HHHHVV: valid</a:t>
            </a:r>
          </a:p>
          <a:p>
            <a:r>
              <a:rPr lang="en-US" dirty="0"/>
              <a:t>1HVVHHV743526: invalid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63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Remove Redundant Rep?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2EBADE-F27E-1F4E-80A3-EFDD0F878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446" y="1528241"/>
            <a:ext cx="7365776" cy="4919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5845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 Structure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35451A-52F8-1745-A48A-DAAE1BF37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Chain: HVHVH… or VHVHV…</a:t>
            </a: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The moves: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M1: Swap adjacent operands (ignoring chains)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M2: Complement some chain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M3: Swap 2 adjacent operand and operator</a:t>
            </a:r>
          </a:p>
          <a:p>
            <a:pPr lvl="2"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M3 can give you some invalid NPE. Checking for validity after M3 is needed</a:t>
            </a:r>
          </a:p>
          <a:p>
            <a:pPr lvl="1"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It can be proved that every pair of valid NPE are connected</a:t>
            </a:r>
            <a:endParaRPr kumimoji="0" lang="zh-TW" altLang="en-US" sz="2400" dirty="0">
              <a:ea typeface="新細明體" pitchFamily="18" charset="-120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87145027-0F99-634C-B516-A706A80F10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1941" y="2097860"/>
            <a:ext cx="2663825" cy="4762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16H35V2HV74HV</a:t>
            </a:r>
          </a:p>
        </p:txBody>
      </p:sp>
      <p:sp>
        <p:nvSpPr>
          <p:cNvPr id="7" name="Line 5">
            <a:extLst>
              <a:ext uri="{FF2B5EF4-FFF2-40B4-BE49-F238E27FC236}">
                <a16:creationId xmlns:a16="http://schemas.microsoft.com/office/drawing/2014/main" id="{622CE03D-0B93-DB49-AD67-B51BC92F4C67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96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8" name="Line 6">
            <a:extLst>
              <a:ext uri="{FF2B5EF4-FFF2-40B4-BE49-F238E27FC236}">
                <a16:creationId xmlns:a16="http://schemas.microsoft.com/office/drawing/2014/main" id="{086A65B0-CD93-A34B-980E-49D964C6B267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30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B1D9DE14-AEE4-574A-8F09-C2199D7C21B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94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0" name="Line 8">
            <a:extLst>
              <a:ext uri="{FF2B5EF4-FFF2-40B4-BE49-F238E27FC236}">
                <a16:creationId xmlns:a16="http://schemas.microsoft.com/office/drawing/2014/main" id="{220DB6D0-E35E-BC4E-A9F5-95FC26A23112}"/>
              </a:ext>
            </a:extLst>
          </p:cNvPr>
          <p:cNvSpPr>
            <a:spLocks noChangeShapeType="1"/>
          </p:cNvSpPr>
          <p:nvPr/>
        </p:nvSpPr>
        <p:spPr bwMode="auto">
          <a:xfrm>
            <a:off x="6156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54A539B1-F820-3247-88F1-0692CB2912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0416" y="2478860"/>
            <a:ext cx="11350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Chains</a:t>
            </a:r>
          </a:p>
        </p:txBody>
      </p:sp>
    </p:spTree>
    <p:extLst>
      <p:ext uri="{BB962C8B-B14F-4D97-AF65-F5344CB8AC3E}">
        <p14:creationId xmlns:p14="http://schemas.microsoft.com/office/powerpoint/2010/main" val="3254336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25E01-024A-C946-BDED-DCED7DF3A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CBAAF9B-0CAE-6141-9384-4EF62F7B9B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5145" y="1589088"/>
            <a:ext cx="1477962" cy="161925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9068AC2-D54A-D142-9341-392BB6B318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28670" y="2124693"/>
            <a:ext cx="354012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2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35EBD63-0B13-5743-9F9F-E4AFC43219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1597025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1</a:t>
            </a: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A230C8E5-DF5E-3848-8628-01A1891E98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8132" y="2449513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5</a:t>
            </a: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F3D0F409-E10D-2743-9719-C353D1D1EF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2662238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4</a:t>
            </a: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BF22EC5B-3B26-6744-B687-81B729DF3C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1663" y="2662238"/>
            <a:ext cx="354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3</a:t>
            </a:r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9B58D06F-48EC-DF42-92F6-92A33521C3E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155825"/>
            <a:ext cx="149066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F0BB3370-3976-C244-8CB7-1414A0DB470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852570" y="2151063"/>
            <a:ext cx="0" cy="10636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2" name="Line 14">
            <a:extLst>
              <a:ext uri="{FF2B5EF4-FFF2-40B4-BE49-F238E27FC236}">
                <a16:creationId xmlns:a16="http://schemas.microsoft.com/office/drawing/2014/main" id="{A9AA7846-5BC4-F340-B6C3-E6BFB9CA2F9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2916195" y="2511425"/>
            <a:ext cx="781050" cy="0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grpSp>
        <p:nvGrpSpPr>
          <p:cNvPr id="13" name="Group 56">
            <a:extLst>
              <a:ext uri="{FF2B5EF4-FFF2-40B4-BE49-F238E27FC236}">
                <a16:creationId xmlns:a16="http://schemas.microsoft.com/office/drawing/2014/main" id="{4DDFBE0E-A3C3-BE47-9712-F701633B6F16}"/>
              </a:ext>
            </a:extLst>
          </p:cNvPr>
          <p:cNvGrpSpPr>
            <a:grpSpLocks/>
          </p:cNvGrpSpPr>
          <p:nvPr/>
        </p:nvGrpSpPr>
        <p:grpSpPr bwMode="auto">
          <a:xfrm>
            <a:off x="4270333" y="1589088"/>
            <a:ext cx="1906587" cy="2095500"/>
            <a:chOff x="3344" y="1032"/>
            <a:chExt cx="1201" cy="1320"/>
          </a:xfrm>
          <a:solidFill>
            <a:schemeClr val="bg1">
              <a:lumMod val="75000"/>
            </a:schemeClr>
          </a:solidFill>
        </p:grpSpPr>
        <p:sp>
          <p:nvSpPr>
            <p:cNvPr id="14" name="Rectangle 15">
              <a:extLst>
                <a:ext uri="{FF2B5EF4-FFF2-40B4-BE49-F238E27FC236}">
                  <a16:creationId xmlns:a16="http://schemas.microsoft.com/office/drawing/2014/main" id="{038816BD-32AC-464E-96BA-6B91E4B7C7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1032"/>
              <a:ext cx="931" cy="1020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16">
              <a:extLst>
                <a:ext uri="{FF2B5EF4-FFF2-40B4-BE49-F238E27FC236}">
                  <a16:creationId xmlns:a16="http://schemas.microsoft.com/office/drawing/2014/main" id="{5F012799-04DF-804F-86BB-B05C4FD80EC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081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16" name="Rectangle 17">
              <a:extLst>
                <a:ext uri="{FF2B5EF4-FFF2-40B4-BE49-F238E27FC236}">
                  <a16:creationId xmlns:a16="http://schemas.microsoft.com/office/drawing/2014/main" id="{5454AC69-BBB8-1343-9023-25C88DEC1C3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13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7" name="Rectangle 18">
              <a:extLst>
                <a:ext uri="{FF2B5EF4-FFF2-40B4-BE49-F238E27FC236}">
                  <a16:creationId xmlns:a16="http://schemas.microsoft.com/office/drawing/2014/main" id="{96C39579-10D8-3E40-88A9-1618F3482ED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0" y="1708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18" name="Rectangle 19">
              <a:extLst>
                <a:ext uri="{FF2B5EF4-FFF2-40B4-BE49-F238E27FC236}">
                  <a16:creationId xmlns:a16="http://schemas.microsoft.com/office/drawing/2014/main" id="{791CB537-6A7F-7946-9587-9D81688DDA6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708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Line 20">
              <a:extLst>
                <a:ext uri="{FF2B5EF4-FFF2-40B4-BE49-F238E27FC236}">
                  <a16:creationId xmlns:a16="http://schemas.microsoft.com/office/drawing/2014/main" id="{9008DAE7-1422-A648-8627-5E953CC295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386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0" name="Rectangle 21">
              <a:extLst>
                <a:ext uri="{FF2B5EF4-FFF2-40B4-BE49-F238E27FC236}">
                  <a16:creationId xmlns:a16="http://schemas.microsoft.com/office/drawing/2014/main" id="{661824C3-E865-C14A-A778-AF1C6CE875A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005" y="1574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1" name="Line 22">
              <a:extLst>
                <a:ext uri="{FF2B5EF4-FFF2-40B4-BE49-F238E27FC236}">
                  <a16:creationId xmlns:a16="http://schemas.microsoft.com/office/drawing/2014/main" id="{E1E58A19-3061-6744-A09B-BDCE7709270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609"/>
              <a:ext cx="626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23">
              <a:extLst>
                <a:ext uri="{FF2B5EF4-FFF2-40B4-BE49-F238E27FC236}">
                  <a16:creationId xmlns:a16="http://schemas.microsoft.com/office/drawing/2014/main" id="{A8F7A241-A340-2041-8414-3755925D91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70" y="1386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Line 24">
              <a:extLst>
                <a:ext uri="{FF2B5EF4-FFF2-40B4-BE49-F238E27FC236}">
                  <a16:creationId xmlns:a16="http://schemas.microsoft.com/office/drawing/2014/main" id="{15B2F6BD-8E46-E444-866D-9009F9C241C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57" y="1609"/>
              <a:ext cx="0" cy="44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Rectangle 25">
              <a:extLst>
                <a:ext uri="{FF2B5EF4-FFF2-40B4-BE49-F238E27FC236}">
                  <a16:creationId xmlns:a16="http://schemas.microsoft.com/office/drawing/2014/main" id="{1114CD5A-D3EF-BC47-84BA-20D0A1CFC6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2064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H5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V1H</a:t>
              </a:r>
            </a:p>
          </p:txBody>
        </p:sp>
      </p:grpSp>
      <p:grpSp>
        <p:nvGrpSpPr>
          <p:cNvPr id="25" name="Group 58">
            <a:extLst>
              <a:ext uri="{FF2B5EF4-FFF2-40B4-BE49-F238E27FC236}">
                <a16:creationId xmlns:a16="http://schemas.microsoft.com/office/drawing/2014/main" id="{2F78BBB1-4102-0F4F-9E28-CD6CD7DA3709}"/>
              </a:ext>
            </a:extLst>
          </p:cNvPr>
          <p:cNvGrpSpPr>
            <a:grpSpLocks/>
          </p:cNvGrpSpPr>
          <p:nvPr/>
        </p:nvGrpSpPr>
        <p:grpSpPr bwMode="auto">
          <a:xfrm>
            <a:off x="4236996" y="3935413"/>
            <a:ext cx="1881188" cy="2160587"/>
            <a:chOff x="3323" y="2510"/>
            <a:chExt cx="1185" cy="1361"/>
          </a:xfrm>
          <a:solidFill>
            <a:schemeClr val="bg1">
              <a:lumMod val="75000"/>
            </a:schemeClr>
          </a:solidFill>
        </p:grpSpPr>
        <p:sp>
          <p:nvSpPr>
            <p:cNvPr id="26" name="Rectangle 26">
              <a:extLst>
                <a:ext uri="{FF2B5EF4-FFF2-40B4-BE49-F238E27FC236}">
                  <a16:creationId xmlns:a16="http://schemas.microsoft.com/office/drawing/2014/main" id="{11FDF3F2-F123-5847-99A5-256EBFBDEC6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2510"/>
              <a:ext cx="931" cy="1068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3FA93DD1-E366-CF4E-9A58-1908F4369F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11DE3E0A-D404-D547-83E6-B8BE3F386A0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id="{863FE5E4-9E8C-9B46-9E8D-0ECC102519D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3315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30" name="Rectangle 30">
              <a:extLst>
                <a:ext uri="{FF2B5EF4-FFF2-40B4-BE49-F238E27FC236}">
                  <a16:creationId xmlns:a16="http://schemas.microsoft.com/office/drawing/2014/main" id="{FD71EF8F-AD79-8141-9583-F0346B7F722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3136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31" name="Rectangle 31">
              <a:extLst>
                <a:ext uri="{FF2B5EF4-FFF2-40B4-BE49-F238E27FC236}">
                  <a16:creationId xmlns:a16="http://schemas.microsoft.com/office/drawing/2014/main" id="{5F174DB3-C806-884F-8055-B07AB430CE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3136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32" name="Line 32">
              <a:extLst>
                <a:ext uri="{FF2B5EF4-FFF2-40B4-BE49-F238E27FC236}">
                  <a16:creationId xmlns:a16="http://schemas.microsoft.com/office/drawing/2014/main" id="{217B8443-C9A6-AE41-ABA9-334638F22B2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Line 33">
              <a:extLst>
                <a:ext uri="{FF2B5EF4-FFF2-40B4-BE49-F238E27FC236}">
                  <a16:creationId xmlns:a16="http://schemas.microsoft.com/office/drawing/2014/main" id="{5BF64E57-56F7-DE47-88F2-DE72B5EC74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568" y="2904"/>
              <a:ext cx="0" cy="674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4" name="Line 34">
              <a:extLst>
                <a:ext uri="{FF2B5EF4-FFF2-40B4-BE49-F238E27FC236}">
                  <a16:creationId xmlns:a16="http://schemas.microsoft.com/office/drawing/2014/main" id="{EF1752B4-D7BB-DB4B-9503-EDC348486E5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2904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1D16FD80-6588-F64E-8A42-0A63B0C0CE3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3217"/>
              <a:ext cx="492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Rectangle 36">
              <a:extLst>
                <a:ext uri="{FF2B5EF4-FFF2-40B4-BE49-F238E27FC236}">
                  <a16:creationId xmlns:a16="http://schemas.microsoft.com/office/drawing/2014/main" id="{341A618C-F3A9-4741-B122-46650B2D2B8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23" y="3583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HV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1H</a:t>
              </a:r>
            </a:p>
          </p:txBody>
        </p:sp>
      </p:grpSp>
      <p:grpSp>
        <p:nvGrpSpPr>
          <p:cNvPr id="37" name="Group 60">
            <a:extLst>
              <a:ext uri="{FF2B5EF4-FFF2-40B4-BE49-F238E27FC236}">
                <a16:creationId xmlns:a16="http://schemas.microsoft.com/office/drawing/2014/main" id="{27F3D447-716A-1F4D-A3DA-6BB2A89069DC}"/>
              </a:ext>
            </a:extLst>
          </p:cNvPr>
          <p:cNvGrpSpPr>
            <a:grpSpLocks/>
          </p:cNvGrpSpPr>
          <p:nvPr/>
        </p:nvGrpSpPr>
        <p:grpSpPr bwMode="auto">
          <a:xfrm>
            <a:off x="858795" y="4000499"/>
            <a:ext cx="1490662" cy="2006600"/>
            <a:chOff x="1199" y="2551"/>
            <a:chExt cx="939" cy="1264"/>
          </a:xfrm>
          <a:solidFill>
            <a:schemeClr val="bg1">
              <a:lumMod val="75000"/>
            </a:schemeClr>
          </a:solidFill>
        </p:grpSpPr>
        <p:sp>
          <p:nvSpPr>
            <p:cNvPr id="38" name="Rectangle 38">
              <a:extLst>
                <a:ext uri="{FF2B5EF4-FFF2-40B4-BE49-F238E27FC236}">
                  <a16:creationId xmlns:a16="http://schemas.microsoft.com/office/drawing/2014/main" id="{FE2B4565-9932-B94C-A9FA-EF494EFAE1E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3" y="2551"/>
              <a:ext cx="931" cy="10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39" name="Rectangle 39">
              <a:extLst>
                <a:ext uri="{FF2B5EF4-FFF2-40B4-BE49-F238E27FC236}">
                  <a16:creationId xmlns:a16="http://schemas.microsoft.com/office/drawing/2014/main" id="{72E8276A-3687-D340-A29B-79439394EC2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48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40" name="Rectangle 40">
              <a:extLst>
                <a:ext uri="{FF2B5EF4-FFF2-40B4-BE49-F238E27FC236}">
                  <a16:creationId xmlns:a16="http://schemas.microsoft.com/office/drawing/2014/main" id="{98119CF0-EFC7-9B49-ADC1-26C59744478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4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41" name="Rectangle 41">
              <a:extLst>
                <a:ext uri="{FF2B5EF4-FFF2-40B4-BE49-F238E27FC236}">
                  <a16:creationId xmlns:a16="http://schemas.microsoft.com/office/drawing/2014/main" id="{C37187DD-E207-2048-8249-A3757F15604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AB959CFC-4E9A-624E-BB56-2A2C5476287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79" y="3269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43" name="Rectangle 43">
              <a:extLst>
                <a:ext uri="{FF2B5EF4-FFF2-40B4-BE49-F238E27FC236}">
                  <a16:creationId xmlns:a16="http://schemas.microsoft.com/office/drawing/2014/main" id="{8639E30C-1399-6049-AEDB-2E82F16D502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32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44" name="Line 44">
              <a:extLst>
                <a:ext uri="{FF2B5EF4-FFF2-40B4-BE49-F238E27FC236}">
                  <a16:creationId xmlns:a16="http://schemas.microsoft.com/office/drawing/2014/main" id="{A99D37BF-6A95-A046-B7D3-7431666A64C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5">
              <a:extLst>
                <a:ext uri="{FF2B5EF4-FFF2-40B4-BE49-F238E27FC236}">
                  <a16:creationId xmlns:a16="http://schemas.microsoft.com/office/drawing/2014/main" id="{C5D05968-A4DA-084A-B9DB-6E6B13729A5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91" y="2904"/>
              <a:ext cx="0" cy="35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6">
              <a:extLst>
                <a:ext uri="{FF2B5EF4-FFF2-40B4-BE49-F238E27FC236}">
                  <a16:creationId xmlns:a16="http://schemas.microsoft.com/office/drawing/2014/main" id="{AB215DB5-DB44-D94A-8885-86920526FBD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3261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7">
              <a:extLst>
                <a:ext uri="{FF2B5EF4-FFF2-40B4-BE49-F238E27FC236}">
                  <a16:creationId xmlns:a16="http://schemas.microsoft.com/office/drawing/2014/main" id="{9ED0189B-A6D6-B649-B61A-E6D8D4B4E9C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46" y="3261"/>
              <a:ext cx="0" cy="313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Rectangle 48">
              <a:extLst>
                <a:ext uri="{FF2B5EF4-FFF2-40B4-BE49-F238E27FC236}">
                  <a16:creationId xmlns:a16="http://schemas.microsoft.com/office/drawing/2014/main" id="{E96E8DAA-7CCD-3745-90DD-73DCD37565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99" y="3582"/>
              <a:ext cx="925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r"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32V45VH1H</a:t>
              </a:r>
            </a:p>
          </p:txBody>
        </p:sp>
      </p:grpSp>
      <p:sp>
        <p:nvSpPr>
          <p:cNvPr id="49" name="Line 49">
            <a:extLst>
              <a:ext uri="{FF2B5EF4-FFF2-40B4-BE49-F238E27FC236}">
                <a16:creationId xmlns:a16="http://schemas.microsoft.com/office/drawing/2014/main" id="{6BB30742-DD42-E14E-919E-EAACA46B7FA7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505075"/>
            <a:ext cx="9937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0" name="Line 50">
            <a:extLst>
              <a:ext uri="{FF2B5EF4-FFF2-40B4-BE49-F238E27FC236}">
                <a16:creationId xmlns:a16="http://schemas.microsoft.com/office/drawing/2014/main" id="{82E25EFA-B4C6-5840-A96E-7BCE958DB2F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355682" y="2505075"/>
            <a:ext cx="0" cy="7096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1" name="Text Box 52">
            <a:extLst>
              <a:ext uri="{FF2B5EF4-FFF2-40B4-BE49-F238E27FC236}">
                <a16:creationId xmlns:a16="http://schemas.microsoft.com/office/drawing/2014/main" id="{54A7B184-CD60-FE4A-8FB1-A3511B1C8CA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006682" y="1971675"/>
            <a:ext cx="608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M1</a:t>
            </a:r>
          </a:p>
        </p:txBody>
      </p:sp>
      <p:grpSp>
        <p:nvGrpSpPr>
          <p:cNvPr id="52" name="Group 57">
            <a:extLst>
              <a:ext uri="{FF2B5EF4-FFF2-40B4-BE49-F238E27FC236}">
                <a16:creationId xmlns:a16="http://schemas.microsoft.com/office/drawing/2014/main" id="{2D27C374-1397-F049-83A4-105226EE6FC8}"/>
              </a:ext>
            </a:extLst>
          </p:cNvPr>
          <p:cNvGrpSpPr>
            <a:grpSpLocks/>
          </p:cNvGrpSpPr>
          <p:nvPr/>
        </p:nvGrpSpPr>
        <p:grpSpPr bwMode="auto">
          <a:xfrm>
            <a:off x="6176920" y="3384551"/>
            <a:ext cx="908050" cy="850900"/>
            <a:chOff x="4551" y="2248"/>
            <a:chExt cx="572" cy="536"/>
          </a:xfrm>
          <a:noFill/>
        </p:grpSpPr>
        <p:sp>
          <p:nvSpPr>
            <p:cNvPr id="53" name="AutoShape 51">
              <a:extLst>
                <a:ext uri="{FF2B5EF4-FFF2-40B4-BE49-F238E27FC236}">
                  <a16:creationId xmlns:a16="http://schemas.microsoft.com/office/drawing/2014/main" id="{6BCBF98B-C674-5245-A04A-AAADDAEE8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54" name="Text Box 53">
              <a:extLst>
                <a:ext uri="{FF2B5EF4-FFF2-40B4-BE49-F238E27FC236}">
                  <a16:creationId xmlns:a16="http://schemas.microsoft.com/office/drawing/2014/main" id="{D20E084C-9B3D-4A4D-8587-5A16D1AE8DA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55" name="Group 59">
            <a:extLst>
              <a:ext uri="{FF2B5EF4-FFF2-40B4-BE49-F238E27FC236}">
                <a16:creationId xmlns:a16="http://schemas.microsoft.com/office/drawing/2014/main" id="{B452E919-D004-C14E-90FC-9C5979411849}"/>
              </a:ext>
            </a:extLst>
          </p:cNvPr>
          <p:cNvGrpSpPr>
            <a:grpSpLocks/>
          </p:cNvGrpSpPr>
          <p:nvPr/>
        </p:nvGrpSpPr>
        <p:grpSpPr bwMode="auto">
          <a:xfrm>
            <a:off x="2916195" y="4845050"/>
            <a:ext cx="781050" cy="590550"/>
            <a:chOff x="2495" y="3083"/>
            <a:chExt cx="492" cy="372"/>
          </a:xfrm>
          <a:noFill/>
        </p:grpSpPr>
        <p:sp>
          <p:nvSpPr>
            <p:cNvPr id="56" name="Line 37">
              <a:extLst>
                <a:ext uri="{FF2B5EF4-FFF2-40B4-BE49-F238E27FC236}">
                  <a16:creationId xmlns:a16="http://schemas.microsoft.com/office/drawing/2014/main" id="{EB65E575-5A43-7E40-8ADA-CA9D6A85945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grp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7" name="Text Box 54">
              <a:extLst>
                <a:ext uri="{FF2B5EF4-FFF2-40B4-BE49-F238E27FC236}">
                  <a16:creationId xmlns:a16="http://schemas.microsoft.com/office/drawing/2014/main" id="{3930C2BF-75DB-4447-9414-89153B6D03C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sp>
        <p:nvSpPr>
          <p:cNvPr id="58" name="Rectangle 55">
            <a:extLst>
              <a:ext uri="{FF2B5EF4-FFF2-40B4-BE49-F238E27FC236}">
                <a16:creationId xmlns:a16="http://schemas.microsoft.com/office/drawing/2014/main" id="{080A16F0-E21F-3A44-850C-8EE1BCA7D9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8200" y="3227388"/>
            <a:ext cx="1468351" cy="36997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 algn="ctr">
              <a:defRPr/>
            </a:pP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3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4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V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2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H5V1H</a:t>
            </a:r>
          </a:p>
        </p:txBody>
      </p:sp>
      <p:sp>
        <p:nvSpPr>
          <p:cNvPr id="59" name="Rounded Rectangular Callout 58">
            <a:extLst>
              <a:ext uri="{FF2B5EF4-FFF2-40B4-BE49-F238E27FC236}">
                <a16:creationId xmlns:a16="http://schemas.microsoft.com/office/drawing/2014/main" id="{6F6B7674-0BAD-9045-9654-80382DD70DE2}"/>
              </a:ext>
            </a:extLst>
          </p:cNvPr>
          <p:cNvSpPr/>
          <p:nvPr/>
        </p:nvSpPr>
        <p:spPr>
          <a:xfrm>
            <a:off x="7253291" y="1466837"/>
            <a:ext cx="4100510" cy="4699289"/>
          </a:xfrm>
          <a:prstGeom prst="wedgeRoundRectCallout">
            <a:avLst>
              <a:gd name="adj1" fmla="val -56898"/>
              <a:gd name="adj2" fmla="val -209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move gives a new floorplan result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idea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try out many moves and acquire the best solution?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" name="Picture 3">
            <a:extLst>
              <a:ext uri="{FF2B5EF4-FFF2-40B4-BE49-F238E27FC236}">
                <a16:creationId xmlns:a16="http://schemas.microsoft.com/office/drawing/2014/main" id="{8BE3C941-4480-E440-9192-B7C0A4F1F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478" y="3979865"/>
            <a:ext cx="3472984" cy="2027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860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 (cont’d)</a:t>
            </a:r>
          </a:p>
        </p:txBody>
      </p:sp>
      <p:grpSp>
        <p:nvGrpSpPr>
          <p:cNvPr id="5" name="Group 40">
            <a:extLst>
              <a:ext uri="{FF2B5EF4-FFF2-40B4-BE49-F238E27FC236}">
                <a16:creationId xmlns:a16="http://schemas.microsoft.com/office/drawing/2014/main" id="{7218633D-64D1-A748-B19C-860E5E4AB84E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1550988"/>
            <a:ext cx="1915694" cy="2244719"/>
            <a:chOff x="1104" y="1008"/>
            <a:chExt cx="1147" cy="1344"/>
          </a:xfrm>
        </p:grpSpPr>
        <p:pic>
          <p:nvPicPr>
            <p:cNvPr id="6" name="Picture 18">
              <a:extLst>
                <a:ext uri="{FF2B5EF4-FFF2-40B4-BE49-F238E27FC236}">
                  <a16:creationId xmlns:a16="http://schemas.microsoft.com/office/drawing/2014/main" id="{5661F4D1-91E0-9B41-A7D6-1D1284E859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" y="1008"/>
              <a:ext cx="1147" cy="10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2">
              <a:extLst>
                <a:ext uri="{FF2B5EF4-FFF2-40B4-BE49-F238E27FC236}">
                  <a16:creationId xmlns:a16="http://schemas.microsoft.com/office/drawing/2014/main" id="{56103E23-665E-DA44-8943-4A1931CF02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12V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H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3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8" name="Group 35">
            <a:extLst>
              <a:ext uri="{FF2B5EF4-FFF2-40B4-BE49-F238E27FC236}">
                <a16:creationId xmlns:a16="http://schemas.microsoft.com/office/drawing/2014/main" id="{AE6B0DD3-F643-C746-A5BD-72E668BFD584}"/>
              </a:ext>
            </a:extLst>
          </p:cNvPr>
          <p:cNvGrpSpPr>
            <a:grpSpLocks/>
          </p:cNvGrpSpPr>
          <p:nvPr/>
        </p:nvGrpSpPr>
        <p:grpSpPr bwMode="auto">
          <a:xfrm>
            <a:off x="4686289" y="3875875"/>
            <a:ext cx="1586669" cy="2456831"/>
            <a:chOff x="3408" y="2400"/>
            <a:chExt cx="950" cy="1471"/>
          </a:xfrm>
        </p:grpSpPr>
        <p:pic>
          <p:nvPicPr>
            <p:cNvPr id="9" name="Picture 20">
              <a:extLst>
                <a:ext uri="{FF2B5EF4-FFF2-40B4-BE49-F238E27FC236}">
                  <a16:creationId xmlns:a16="http://schemas.microsoft.com/office/drawing/2014/main" id="{DCC55072-8250-274B-8A59-4ABD1F2F73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8" y="2400"/>
              <a:ext cx="784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5">
              <a:extLst>
                <a:ext uri="{FF2B5EF4-FFF2-40B4-BE49-F238E27FC236}">
                  <a16:creationId xmlns:a16="http://schemas.microsoft.com/office/drawing/2014/main" id="{A256C1B5-08BF-A44C-A3E6-996621FCA6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3583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H4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11" name="Group 36">
            <a:extLst>
              <a:ext uri="{FF2B5EF4-FFF2-40B4-BE49-F238E27FC236}">
                <a16:creationId xmlns:a16="http://schemas.microsoft.com/office/drawing/2014/main" id="{E3EC98B3-A0B5-7C4F-B100-AE0604EA395F}"/>
              </a:ext>
            </a:extLst>
          </p:cNvPr>
          <p:cNvGrpSpPr>
            <a:grpSpLocks/>
          </p:cNvGrpSpPr>
          <p:nvPr/>
        </p:nvGrpSpPr>
        <p:grpSpPr bwMode="auto">
          <a:xfrm>
            <a:off x="998537" y="3829110"/>
            <a:ext cx="1586669" cy="2501926"/>
            <a:chOff x="1200" y="2372"/>
            <a:chExt cx="950" cy="1498"/>
          </a:xfrm>
        </p:grpSpPr>
        <p:pic>
          <p:nvPicPr>
            <p:cNvPr id="12" name="Picture 21">
              <a:extLst>
                <a:ext uri="{FF2B5EF4-FFF2-40B4-BE49-F238E27FC236}">
                  <a16:creationId xmlns:a16="http://schemas.microsoft.com/office/drawing/2014/main" id="{2312CA9C-F7B9-1B45-BB1F-C8B24FB2A9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7" y="2372"/>
              <a:ext cx="757" cy="10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2D988AA3-5180-074E-ACB0-84D968DC56A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3582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12H34HV</a:t>
              </a:r>
            </a:p>
          </p:txBody>
        </p:sp>
      </p:grpSp>
      <p:grpSp>
        <p:nvGrpSpPr>
          <p:cNvPr id="14" name="Group 39">
            <a:extLst>
              <a:ext uri="{FF2B5EF4-FFF2-40B4-BE49-F238E27FC236}">
                <a16:creationId xmlns:a16="http://schemas.microsoft.com/office/drawing/2014/main" id="{A8E6EE55-59F6-0D42-A30E-BF9E099C807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1993585"/>
            <a:ext cx="821727" cy="567860"/>
            <a:chOff x="2495" y="1273"/>
            <a:chExt cx="492" cy="340"/>
          </a:xfrm>
        </p:grpSpPr>
        <p:sp>
          <p:nvSpPr>
            <p:cNvPr id="15" name="Line 23">
              <a:extLst>
                <a:ext uri="{FF2B5EF4-FFF2-40B4-BE49-F238E27FC236}">
                  <a16:creationId xmlns:a16="http://schemas.microsoft.com/office/drawing/2014/main" id="{C09FD205-9AEF-E141-9B93-5882273D30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95" y="161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6" name="Text Box 29">
              <a:extLst>
                <a:ext uri="{FF2B5EF4-FFF2-40B4-BE49-F238E27FC236}">
                  <a16:creationId xmlns:a16="http://schemas.microsoft.com/office/drawing/2014/main" id="{DFB05DD5-184A-A14E-84E5-DE54489F4EA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2" y="1273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M1</a:t>
              </a:r>
            </a:p>
          </p:txBody>
        </p:sp>
      </p:grpSp>
      <p:grpSp>
        <p:nvGrpSpPr>
          <p:cNvPr id="17" name="Group 38">
            <a:extLst>
              <a:ext uri="{FF2B5EF4-FFF2-40B4-BE49-F238E27FC236}">
                <a16:creationId xmlns:a16="http://schemas.microsoft.com/office/drawing/2014/main" id="{2625A6CF-33C4-0B4E-A3F5-1554499D87B2}"/>
              </a:ext>
            </a:extLst>
          </p:cNvPr>
          <p:cNvGrpSpPr>
            <a:grpSpLocks/>
          </p:cNvGrpSpPr>
          <p:nvPr/>
        </p:nvGrpSpPr>
        <p:grpSpPr bwMode="auto">
          <a:xfrm>
            <a:off x="6595302" y="3622008"/>
            <a:ext cx="955342" cy="895215"/>
            <a:chOff x="4551" y="2248"/>
            <a:chExt cx="572" cy="536"/>
          </a:xfrm>
        </p:grpSpPr>
        <p:sp>
          <p:nvSpPr>
            <p:cNvPr id="18" name="AutoShape 28">
              <a:extLst>
                <a:ext uri="{FF2B5EF4-FFF2-40B4-BE49-F238E27FC236}">
                  <a16:creationId xmlns:a16="http://schemas.microsoft.com/office/drawing/2014/main" id="{4D88CE35-50EB-FB43-A671-D91B6AB0F7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9" name="Text Box 30">
              <a:extLst>
                <a:ext uri="{FF2B5EF4-FFF2-40B4-BE49-F238E27FC236}">
                  <a16:creationId xmlns:a16="http://schemas.microsoft.com/office/drawing/2014/main" id="{B152BE60-11B8-A049-A917-6D2B5255CBB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grpSp>
        <p:nvGrpSpPr>
          <p:cNvPr id="20" name="Group 37">
            <a:extLst>
              <a:ext uri="{FF2B5EF4-FFF2-40B4-BE49-F238E27FC236}">
                <a16:creationId xmlns:a16="http://schemas.microsoft.com/office/drawing/2014/main" id="{35FA6A5A-B232-B842-946A-2B1065ACD4C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5016606"/>
            <a:ext cx="821727" cy="621306"/>
            <a:chOff x="2495" y="3083"/>
            <a:chExt cx="492" cy="372"/>
          </a:xfrm>
        </p:grpSpPr>
        <p:sp>
          <p:nvSpPr>
            <p:cNvPr id="21" name="Line 26">
              <a:extLst>
                <a:ext uri="{FF2B5EF4-FFF2-40B4-BE49-F238E27FC236}">
                  <a16:creationId xmlns:a16="http://schemas.microsoft.com/office/drawing/2014/main" id="{ADE18968-2701-AA4A-8CDD-D9CA169CECC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Text Box 31">
              <a:extLst>
                <a:ext uri="{FF2B5EF4-FFF2-40B4-BE49-F238E27FC236}">
                  <a16:creationId xmlns:a16="http://schemas.microsoft.com/office/drawing/2014/main" id="{F3B72E40-7C89-D34D-90D4-06A78BFA694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23" name="Group 34">
            <a:extLst>
              <a:ext uri="{FF2B5EF4-FFF2-40B4-BE49-F238E27FC236}">
                <a16:creationId xmlns:a16="http://schemas.microsoft.com/office/drawing/2014/main" id="{C2C2182D-4FFE-524B-AEED-02CDADCC1685}"/>
              </a:ext>
            </a:extLst>
          </p:cNvPr>
          <p:cNvGrpSpPr>
            <a:grpSpLocks/>
          </p:cNvGrpSpPr>
          <p:nvPr/>
        </p:nvGrpSpPr>
        <p:grpSpPr bwMode="auto">
          <a:xfrm>
            <a:off x="4445783" y="1776461"/>
            <a:ext cx="1924045" cy="2019245"/>
            <a:chOff x="3264" y="1143"/>
            <a:chExt cx="1152" cy="1209"/>
          </a:xfrm>
        </p:grpSpPr>
        <p:sp>
          <p:nvSpPr>
            <p:cNvPr id="24" name="Rectangle 24">
              <a:extLst>
                <a:ext uri="{FF2B5EF4-FFF2-40B4-BE49-F238E27FC236}">
                  <a16:creationId xmlns:a16="http://schemas.microsoft.com/office/drawing/2014/main" id="{8D7141EE-04F9-8F47-BDE5-1E31E92FBD4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81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V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3H4V</a:t>
              </a:r>
            </a:p>
          </p:txBody>
        </p:sp>
        <p:pic>
          <p:nvPicPr>
            <p:cNvPr id="25" name="Picture 33">
              <a:extLst>
                <a:ext uri="{FF2B5EF4-FFF2-40B4-BE49-F238E27FC236}">
                  <a16:creationId xmlns:a16="http://schemas.microsoft.com/office/drawing/2014/main" id="{7DC1C60B-D150-764E-8D3B-C153608127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4" y="1143"/>
              <a:ext cx="1152" cy="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B03D35FA-458C-6545-8BB5-D486456E629F}"/>
              </a:ext>
            </a:extLst>
          </p:cNvPr>
          <p:cNvSpPr/>
          <p:nvPr/>
        </p:nvSpPr>
        <p:spPr>
          <a:xfrm>
            <a:off x="7253291" y="1466838"/>
            <a:ext cx="4100510" cy="1480644"/>
          </a:xfrm>
          <a:prstGeom prst="wedgeRoundRectCallout">
            <a:avLst>
              <a:gd name="adj1" fmla="val -58796"/>
              <a:gd name="adj2" fmla="val 3096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Optimal result is acquired after three moves, M1, M2, and M3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2E359BB-0196-BB4C-A0AE-A7CF7A8E31B2}"/>
              </a:ext>
            </a:extLst>
          </p:cNvPr>
          <p:cNvSpPr txBox="1"/>
          <p:nvPr/>
        </p:nvSpPr>
        <p:spPr>
          <a:xfrm>
            <a:off x="8374041" y="319778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Initial State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F7AC1-9799-E444-83C4-E5CC16ACCCB9}"/>
              </a:ext>
            </a:extLst>
          </p:cNvPr>
          <p:cNvSpPr txBox="1"/>
          <p:nvPr/>
        </p:nvSpPr>
        <p:spPr>
          <a:xfrm>
            <a:off x="8374041" y="388494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1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62EF81C-7779-8240-B0F1-29A6EA696F87}"/>
              </a:ext>
            </a:extLst>
          </p:cNvPr>
          <p:cNvCxnSpPr>
            <a:cxnSpLocks/>
            <a:stCxn id="28" idx="2"/>
            <a:endCxn id="29" idx="0"/>
          </p:cNvCxnSpPr>
          <p:nvPr/>
        </p:nvCxnSpPr>
        <p:spPr>
          <a:xfrm>
            <a:off x="9478611" y="356711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2499195-B645-C449-9D84-4C0E13F60FB9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 flipH="1">
            <a:off x="9478610" y="4254281"/>
            <a:ext cx="1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0CD8BF7-0B87-774B-B152-4BD55D51A48F}"/>
              </a:ext>
            </a:extLst>
          </p:cNvPr>
          <p:cNvSpPr txBox="1"/>
          <p:nvPr/>
        </p:nvSpPr>
        <p:spPr>
          <a:xfrm>
            <a:off x="8374040" y="457211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BC0CFAD-327D-C04B-B45B-1FD88E2D7F0D}"/>
              </a:ext>
            </a:extLst>
          </p:cNvPr>
          <p:cNvSpPr txBox="1"/>
          <p:nvPr/>
        </p:nvSpPr>
        <p:spPr>
          <a:xfrm>
            <a:off x="8374040" y="525927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416E5CA-DCF3-AA4F-9843-AF466271A9B1}"/>
              </a:ext>
            </a:extLst>
          </p:cNvPr>
          <p:cNvCxnSpPr>
            <a:cxnSpLocks/>
            <a:stCxn id="37" idx="2"/>
            <a:endCxn id="39" idx="0"/>
          </p:cNvCxnSpPr>
          <p:nvPr/>
        </p:nvCxnSpPr>
        <p:spPr>
          <a:xfrm>
            <a:off x="9478610" y="494144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983CD73-32B5-D24A-82AA-16AFA262BF45}"/>
              </a:ext>
            </a:extLst>
          </p:cNvPr>
          <p:cNvSpPr txBox="1"/>
          <p:nvPr/>
        </p:nvSpPr>
        <p:spPr>
          <a:xfrm>
            <a:off x="9306927" y="5655335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…</a:t>
            </a:r>
          </a:p>
        </p:txBody>
      </p:sp>
      <p:sp>
        <p:nvSpPr>
          <p:cNvPr id="45" name="Text Box 29">
            <a:extLst>
              <a:ext uri="{FF2B5EF4-FFF2-40B4-BE49-F238E27FC236}">
                <a16:creationId xmlns:a16="http://schemas.microsoft.com/office/drawing/2014/main" id="{9DFF8373-AB5D-084D-8FCB-BD667019E36B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7" y="3519292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M1</a:t>
            </a:r>
          </a:p>
        </p:txBody>
      </p:sp>
      <p:sp>
        <p:nvSpPr>
          <p:cNvPr id="46" name="Text Box 29">
            <a:extLst>
              <a:ext uri="{FF2B5EF4-FFF2-40B4-BE49-F238E27FC236}">
                <a16:creationId xmlns:a16="http://schemas.microsoft.com/office/drawing/2014/main" id="{89069A37-7374-4446-A377-A6BFF10317D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8" y="4182364"/>
            <a:ext cx="61266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M2</a:t>
            </a:r>
          </a:p>
        </p:txBody>
      </p:sp>
      <p:sp>
        <p:nvSpPr>
          <p:cNvPr id="47" name="Text Box 29">
            <a:extLst>
              <a:ext uri="{FF2B5EF4-FFF2-40B4-BE49-F238E27FC236}">
                <a16:creationId xmlns:a16="http://schemas.microsoft.com/office/drawing/2014/main" id="{EE54634A-4B31-B84B-9613-BCCC5F01775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6" y="4869529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M3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1D42D8-74B3-4644-AEF8-9314CBAD3905}"/>
              </a:ext>
            </a:extLst>
          </p:cNvPr>
          <p:cNvSpPr txBox="1"/>
          <p:nvPr/>
        </p:nvSpPr>
        <p:spPr>
          <a:xfrm rot="19625954">
            <a:off x="6168248" y="4908340"/>
            <a:ext cx="2599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we solve this systematically?</a:t>
            </a:r>
          </a:p>
        </p:txBody>
      </p:sp>
    </p:spTree>
    <p:extLst>
      <p:ext uri="{BB962C8B-B14F-4D97-AF65-F5344CB8AC3E}">
        <p14:creationId xmlns:p14="http://schemas.microsoft.com/office/powerpoint/2010/main" val="38266647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Simulated Annealing (SA) Algorithm</a:t>
            </a:r>
          </a:p>
        </p:txBody>
      </p:sp>
      <p:sp>
        <p:nvSpPr>
          <p:cNvPr id="41" name="Rectangle 3">
            <a:extLst>
              <a:ext uri="{FF2B5EF4-FFF2-40B4-BE49-F238E27FC236}">
                <a16:creationId xmlns:a16="http://schemas.microsoft.com/office/drawing/2014/main" id="{FEDC3EC2-4256-984F-8FF5-9C13E6186B4C}"/>
              </a:ext>
            </a:extLst>
          </p:cNvPr>
          <p:cNvSpPr txBox="1">
            <a:spLocks noChangeArrowheads="1"/>
          </p:cNvSpPr>
          <p:nvPr/>
        </p:nvSpPr>
        <p:spPr>
          <a:xfrm>
            <a:off x="740228" y="1392692"/>
            <a:ext cx="10613571" cy="571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 </a:t>
            </a:r>
            <a:r>
              <a:rPr lang="en-US" altLang="zh-TW" sz="2200" b="1" dirty="0">
                <a:ea typeface="新細明體" panose="02020500000000000000" pitchFamily="18" charset="-120"/>
              </a:rPr>
              <a:t>begin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2 Get an initial solution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3 Get an initial temperature </a:t>
            </a:r>
            <a:r>
              <a:rPr lang="en-US" altLang="zh-TW" sz="2200" i="1" dirty="0">
                <a:ea typeface="新細明體" panose="02020500000000000000" pitchFamily="18" charset="-120"/>
              </a:rPr>
              <a:t>T</a:t>
            </a:r>
            <a:r>
              <a:rPr lang="en-US" altLang="zh-TW" sz="2200" dirty="0">
                <a:ea typeface="新細明體" panose="02020500000000000000" pitchFamily="18" charset="-120"/>
              </a:rPr>
              <a:t> &gt; 0;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4 </a:t>
            </a:r>
            <a:r>
              <a:rPr lang="en-US" altLang="zh-TW" sz="2200" b="1" dirty="0">
                <a:ea typeface="新細明體" panose="02020500000000000000" pitchFamily="18" charset="-120"/>
              </a:rPr>
              <a:t>while</a:t>
            </a:r>
            <a:r>
              <a:rPr lang="en-US" altLang="zh-TW" sz="2200" dirty="0">
                <a:ea typeface="新細明體" panose="02020500000000000000" pitchFamily="18" charset="-120"/>
              </a:rPr>
              <a:t> not yet “frozen”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5     </a:t>
            </a:r>
            <a:r>
              <a:rPr lang="en-US" altLang="zh-TW" sz="2200" b="1" dirty="0">
                <a:ea typeface="新細明體" panose="02020500000000000000" pitchFamily="18" charset="-120"/>
              </a:rPr>
              <a:t>for</a:t>
            </a:r>
            <a:r>
              <a:rPr lang="en-US" altLang="zh-TW" sz="2200" dirty="0">
                <a:ea typeface="新細明體" panose="02020500000000000000" pitchFamily="18" charset="-120"/>
              </a:rPr>
              <a:t> 1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i</a:t>
            </a:r>
            <a:r>
              <a:rPr lang="en-US" altLang="zh-TW" sz="2200" i="1" dirty="0">
                <a:ea typeface="新細明體" panose="02020500000000000000" pitchFamily="18" charset="-120"/>
              </a:rPr>
              <a:t>  P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6         Pick a random neighbor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’ of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7         △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’) –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);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down 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8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uphill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9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&gt;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 with probability;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10 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T</a:t>
            </a:r>
            <a:r>
              <a:rPr lang="en-US" altLang="zh-TW" sz="2200" dirty="0" err="1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 err="1">
                <a:ea typeface="新細明體" panose="02020500000000000000" pitchFamily="18" charset="-120"/>
                <a:sym typeface="Wingdings" pitchFamily="2" charset="2"/>
              </a:rPr>
              <a:t>rT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 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; /* reduce temperature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11 </a:t>
            </a:r>
            <a:r>
              <a:rPr lang="en-US" altLang="zh-TW" sz="2200" b="1" dirty="0">
                <a:ea typeface="新細明體" panose="02020500000000000000" pitchFamily="18" charset="-120"/>
              </a:rPr>
              <a:t>return</a:t>
            </a:r>
            <a:r>
              <a:rPr lang="en-US" altLang="zh-TW" sz="2200" dirty="0">
                <a:ea typeface="新細明體" panose="02020500000000000000" pitchFamily="18" charset="-120"/>
              </a:rPr>
              <a:t> S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12 </a:t>
            </a:r>
            <a:r>
              <a:rPr lang="en-US" altLang="zh-TW" sz="2200" b="1" dirty="0">
                <a:ea typeface="新細明體" panose="02020500000000000000" pitchFamily="18" charset="-120"/>
              </a:rPr>
              <a:t>end</a:t>
            </a:r>
          </a:p>
        </p:txBody>
      </p:sp>
      <p:pic>
        <p:nvPicPr>
          <p:cNvPr id="42" name="Picture 4" descr="Simulated Annealing optimization of a one-dimensional objective function |  Download Scientific Diagram">
            <a:extLst>
              <a:ext uri="{FF2B5EF4-FFF2-40B4-BE49-F238E27FC236}">
                <a16:creationId xmlns:a16="http://schemas.microsoft.com/office/drawing/2014/main" id="{82030DA4-227F-7046-AE17-54A7308C9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806" y="1903957"/>
            <a:ext cx="4773993" cy="3807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9807D26-FCC4-E348-97BF-B929A396AD49}"/>
              </a:ext>
            </a:extLst>
          </p:cNvPr>
          <p:cNvSpPr txBox="1"/>
          <p:nvPr/>
        </p:nvSpPr>
        <p:spPr>
          <a:xfrm>
            <a:off x="8555984" y="5527203"/>
            <a:ext cx="82163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State 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4047D-61E2-F349-9984-D6CE484918D0}"/>
              </a:ext>
            </a:extLst>
          </p:cNvPr>
          <p:cNvSpPr txBox="1"/>
          <p:nvPr/>
        </p:nvSpPr>
        <p:spPr>
          <a:xfrm rot="16200000">
            <a:off x="5831376" y="3814267"/>
            <a:ext cx="14968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cost (S)</a:t>
            </a:r>
          </a:p>
        </p:txBody>
      </p:sp>
    </p:spTree>
    <p:extLst>
      <p:ext uri="{BB962C8B-B14F-4D97-AF65-F5344CB8AC3E}">
        <p14:creationId xmlns:p14="http://schemas.microsoft.com/office/powerpoint/2010/main" val="4291251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AAFEB-AB6B-CB45-94AB-809239D4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SA-based Floorplan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64B79-7ED7-6A48-ACB7-720573788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T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T</a:t>
            </a:r>
            <a:r>
              <a:rPr kumimoji="0" lang="en-US" altLang="zh-TW" baseline="-25000" dirty="0">
                <a:ea typeface="新細明體" pitchFamily="18" charset="-120"/>
              </a:rPr>
              <a:t>i-1</a:t>
            </a:r>
            <a:r>
              <a:rPr kumimoji="0" lang="en-US" altLang="zh-TW" dirty="0">
                <a:ea typeface="新細明體" pitchFamily="18" charset="-120"/>
              </a:rPr>
              <a:t> where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=0.85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At each temperature, try k </a:t>
            </a:r>
            <a:r>
              <a:rPr kumimoji="0" lang="en-US" altLang="zh-TW" dirty="0">
                <a:ea typeface="新細明體" pitchFamily="18" charset="-120"/>
                <a:cs typeface="Arial" pitchFamily="34" charset="0"/>
              </a:rPr>
              <a:t>×</a:t>
            </a:r>
            <a:r>
              <a:rPr kumimoji="0" lang="en-US" altLang="zh-TW" dirty="0">
                <a:ea typeface="新細明體" pitchFamily="18" charset="-120"/>
              </a:rPr>
              <a:t> n moves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k is around 5 to 10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Terminate the annealing process if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either # of accepted moves &lt; 5%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or the temperature is low enough</a:t>
            </a:r>
          </a:p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Cost metric: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Area + Wirelength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807E297-CF5B-3E47-B4D6-638A21A02BDC}"/>
              </a:ext>
            </a:extLst>
          </p:cNvPr>
          <p:cNvGrpSpPr/>
          <p:nvPr/>
        </p:nvGrpSpPr>
        <p:grpSpPr>
          <a:xfrm>
            <a:off x="7378677" y="3054485"/>
            <a:ext cx="3975123" cy="2949103"/>
            <a:chOff x="8153400" y="3629244"/>
            <a:chExt cx="3200400" cy="2374344"/>
          </a:xfrm>
        </p:grpSpPr>
        <p:grpSp>
          <p:nvGrpSpPr>
            <p:cNvPr id="4" name="Group 10">
              <a:extLst>
                <a:ext uri="{FF2B5EF4-FFF2-40B4-BE49-F238E27FC236}">
                  <a16:creationId xmlns:a16="http://schemas.microsoft.com/office/drawing/2014/main" id="{226A8809-ECA4-C345-9989-5C1A4341D5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53400" y="4098588"/>
              <a:ext cx="3200400" cy="1905000"/>
              <a:chOff x="1824" y="1728"/>
              <a:chExt cx="2016" cy="1200"/>
            </a:xfrm>
            <a:solidFill>
              <a:schemeClr val="bg1">
                <a:lumMod val="75000"/>
              </a:schemeClr>
            </a:solidFill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29E7BA-9C0B-7D4E-91B4-D978F4A0F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1460" y="2092"/>
                <a:ext cx="1200" cy="47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ot="10800000" vert="eaVert" wrap="none" anchor="ctr"/>
              <a:lstStyle/>
              <a:p>
                <a:pPr algn="ctr" eaLnBrk="1" hangingPunct="1">
                  <a:defRPr/>
                </a:pPr>
                <a:endParaRPr lang="zh-TW" altLang="en-US" sz="28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8F3A764-F4CA-4240-B935-59EDE8D668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6" y="1728"/>
                <a:ext cx="344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2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857E6FF-BA9E-FC4C-9D10-2E05ADA8A8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0" y="1728"/>
                <a:ext cx="432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3</a:t>
                </a:r>
              </a:p>
            </p:txBody>
          </p:sp>
          <p:sp>
            <p:nvSpPr>
              <p:cNvPr id="8" name="Text Box 7">
                <a:extLst>
                  <a:ext uri="{FF2B5EF4-FFF2-40B4-BE49-F238E27FC236}">
                    <a16:creationId xmlns:a16="http://schemas.microsoft.com/office/drawing/2014/main" id="{01E48BE7-56A3-DA45-84F4-862C7363DD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41" y="2205"/>
                <a:ext cx="263" cy="355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9050">
                    <a:solidFill>
                      <a:schemeClr val="tx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9pPr>
              </a:lstStyle>
              <a:p>
                <a:pPr algn="ctr" eaLnBrk="1" hangingPunct="1">
                  <a:defRPr/>
                </a:pPr>
                <a:r>
                  <a:rPr lang="en-US" altLang="zh-TW" sz="2800" dirty="0">
                    <a:solidFill>
                      <a:schemeClr val="tx2"/>
                    </a:solidFill>
                    <a:latin typeface="Arial" charset="0"/>
                    <a:cs typeface="新細明體" charset="0"/>
                  </a:rPr>
                  <a:t>1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2ECB764-180D-7041-9D8B-D657889705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2" y="1728"/>
                <a:ext cx="480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....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3967483-F273-4947-8189-FBD29A1CCA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2" y="1728"/>
                <a:ext cx="288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n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7DEF8B-A04D-EB4A-A926-AC2A4835A996}"/>
                </a:ext>
              </a:extLst>
            </p:cNvPr>
            <p:cNvSpPr txBox="1"/>
            <p:nvPr/>
          </p:nvSpPr>
          <p:spPr>
            <a:xfrm>
              <a:off x="8153400" y="3629244"/>
              <a:ext cx="3188241" cy="371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Initial State: 1V2V3V…</a:t>
              </a:r>
              <a:r>
                <a:rPr lang="en-US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nV</a:t>
              </a:r>
              <a:endParaRPr 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99347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61A0-B258-454A-B4A5-767EAEB6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of SA-based Floorplan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C95B7-5EF3-DC4D-84E9-645273F68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812471"/>
            <a:ext cx="10515600" cy="2397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4900F1-5625-BC47-9E51-02FF5CB29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14609"/>
            <a:ext cx="10515600" cy="2397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0615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C2F65-FA94-EA4E-BE1E-ADFA2FE4A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the Area from a PE?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ED7F8-681E-1844-9928-1D6F9B369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3E91DD6D-22BB-A54D-9C40-2BA9096C2BE3}"/>
              </a:ext>
            </a:extLst>
          </p:cNvPr>
          <p:cNvSpPr/>
          <p:nvPr/>
        </p:nvSpPr>
        <p:spPr>
          <a:xfrm>
            <a:off x="1525265" y="4147906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978607B-A298-1741-B05D-21FDBDDC9B9C}"/>
              </a:ext>
            </a:extLst>
          </p:cNvPr>
          <p:cNvSpPr/>
          <p:nvPr/>
        </p:nvSpPr>
        <p:spPr>
          <a:xfrm>
            <a:off x="1525265" y="3355906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F0849157-E46E-0344-9EFD-D2C094388391}"/>
              </a:ext>
            </a:extLst>
          </p:cNvPr>
          <p:cNvSpPr/>
          <p:nvPr/>
        </p:nvSpPr>
        <p:spPr>
          <a:xfrm>
            <a:off x="4081985" y="3571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05DBE937-E05F-5B4E-97BD-D52D88DA24EF}"/>
              </a:ext>
            </a:extLst>
          </p:cNvPr>
          <p:cNvSpPr/>
          <p:nvPr/>
        </p:nvSpPr>
        <p:spPr>
          <a:xfrm>
            <a:off x="3649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3595258B-E3FF-2A47-8D72-71CBADC6015A}"/>
              </a:ext>
            </a:extLst>
          </p:cNvPr>
          <p:cNvSpPr/>
          <p:nvPr/>
        </p:nvSpPr>
        <p:spPr>
          <a:xfrm>
            <a:off x="4513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09D8A2A-5C22-AD4C-BFB6-E7F04ADA0826}"/>
              </a:ext>
            </a:extLst>
          </p:cNvPr>
          <p:cNvSpPr/>
          <p:nvPr/>
        </p:nvSpPr>
        <p:spPr>
          <a:xfrm flipH="1">
            <a:off x="382926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BE760127-27B6-6546-A6DF-10B2EC109A2C}"/>
              </a:ext>
            </a:extLst>
          </p:cNvPr>
          <p:cNvSpPr/>
          <p:nvPr/>
        </p:nvSpPr>
        <p:spPr>
          <a:xfrm>
            <a:off x="426198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B718D756-9A1B-A746-91BA-6F42681E20EC}"/>
              </a:ext>
            </a:extLst>
          </p:cNvPr>
          <p:cNvSpPr/>
          <p:nvPr/>
        </p:nvSpPr>
        <p:spPr>
          <a:xfrm>
            <a:off x="7643097" y="4075906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08988A99-325F-EC41-B3C0-D71131E811A2}"/>
              </a:ext>
            </a:extLst>
          </p:cNvPr>
          <p:cNvSpPr/>
          <p:nvPr/>
        </p:nvSpPr>
        <p:spPr>
          <a:xfrm>
            <a:off x="8651457" y="4291906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F53CA3FF-40E5-6749-A795-B30448F91648}"/>
              </a:ext>
            </a:extLst>
          </p:cNvPr>
          <p:cNvSpPr/>
          <p:nvPr/>
        </p:nvSpPr>
        <p:spPr>
          <a:xfrm>
            <a:off x="10307457" y="3787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55973338-641A-4C40-9FB7-916CC70D20D7}"/>
              </a:ext>
            </a:extLst>
          </p:cNvPr>
          <p:cNvSpPr/>
          <p:nvPr/>
        </p:nvSpPr>
        <p:spPr>
          <a:xfrm>
            <a:off x="9875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DDF07FE6-683C-7F41-8C27-789742FA15D7}"/>
              </a:ext>
            </a:extLst>
          </p:cNvPr>
          <p:cNvSpPr/>
          <p:nvPr/>
        </p:nvSpPr>
        <p:spPr>
          <a:xfrm>
            <a:off x="10811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55C7AFFE-0BC1-7542-8C26-2CB14078A42D}"/>
              </a:ext>
            </a:extLst>
          </p:cNvPr>
          <p:cNvSpPr/>
          <p:nvPr/>
        </p:nvSpPr>
        <p:spPr>
          <a:xfrm>
            <a:off x="10487457" y="4147906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B075934B-6AB6-FB45-A4A4-E618ECB4BD5E}"/>
              </a:ext>
            </a:extLst>
          </p:cNvPr>
          <p:cNvSpPr/>
          <p:nvPr/>
        </p:nvSpPr>
        <p:spPr>
          <a:xfrm flipH="1">
            <a:off x="10054737" y="4147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41CD3CDF-5B16-804F-B7B1-7BEC2885AB13}"/>
              </a:ext>
            </a:extLst>
          </p:cNvPr>
          <p:cNvSpPr/>
          <p:nvPr/>
        </p:nvSpPr>
        <p:spPr>
          <a:xfrm>
            <a:off x="877265" y="5941730"/>
            <a:ext cx="424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(a) Postfix expression: 12H</a:t>
            </a:r>
            <a:endParaRPr dirty="0"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559E0BB0-51F1-DC4F-97ED-1DB35EA69C00}"/>
              </a:ext>
            </a:extLst>
          </p:cNvPr>
          <p:cNvSpPr/>
          <p:nvPr/>
        </p:nvSpPr>
        <p:spPr>
          <a:xfrm>
            <a:off x="6995097" y="5911850"/>
            <a:ext cx="460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(b) Postfix expression: 34V</a:t>
            </a:r>
            <a:endParaRPr/>
          </a:p>
        </p:txBody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72CD5E88-F539-B64D-B32B-58EB166D612D}"/>
              </a:ext>
            </a:extLst>
          </p:cNvPr>
          <p:cNvSpPr/>
          <p:nvPr/>
        </p:nvSpPr>
        <p:spPr>
          <a:xfrm>
            <a:off x="1381265" y="3355906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A746D214-8BF6-5B43-BBB6-6471B251B9CF}"/>
              </a:ext>
            </a:extLst>
          </p:cNvPr>
          <p:cNvSpPr/>
          <p:nvPr/>
        </p:nvSpPr>
        <p:spPr>
          <a:xfrm rot="16200000">
            <a:off x="503945" y="384082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/>
          </a:p>
        </p:txBody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69BBDDB9-F634-8E47-BC03-6F517E63BF19}"/>
              </a:ext>
            </a:extLst>
          </p:cNvPr>
          <p:cNvSpPr/>
          <p:nvPr/>
        </p:nvSpPr>
        <p:spPr>
          <a:xfrm>
            <a:off x="1381265" y="2818818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 dirty="0"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4C7BFC6B-AA8C-C646-94FB-CC59B81A1834}"/>
              </a:ext>
            </a:extLst>
          </p:cNvPr>
          <p:cNvSpPr/>
          <p:nvPr/>
        </p:nvSpPr>
        <p:spPr>
          <a:xfrm>
            <a:off x="1525265" y="3283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5493866C-C1CF-C140-B8E7-E22ADBC4E98F}"/>
              </a:ext>
            </a:extLst>
          </p:cNvPr>
          <p:cNvSpPr/>
          <p:nvPr/>
        </p:nvSpPr>
        <p:spPr>
          <a:xfrm>
            <a:off x="1633625" y="5159810"/>
            <a:ext cx="288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 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,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</a:t>
            </a:r>
            <a:endParaRPr/>
          </a:p>
        </p:txBody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E1CF8D5B-B455-084D-BAB1-0372F26BB476}"/>
              </a:ext>
            </a:extLst>
          </p:cNvPr>
          <p:cNvSpPr/>
          <p:nvPr/>
        </p:nvSpPr>
        <p:spPr>
          <a:xfrm>
            <a:off x="7822737" y="5087810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F292BE95-A6A3-7C43-AD44-BC9218A61F03}"/>
              </a:ext>
            </a:extLst>
          </p:cNvPr>
          <p:cNvSpPr/>
          <p:nvPr/>
        </p:nvSpPr>
        <p:spPr>
          <a:xfrm>
            <a:off x="7499097" y="4003906"/>
            <a:ext cx="360" cy="935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7" name="CustomShape 24">
            <a:extLst>
              <a:ext uri="{FF2B5EF4-FFF2-40B4-BE49-F238E27FC236}">
                <a16:creationId xmlns:a16="http://schemas.microsoft.com/office/drawing/2014/main" id="{F060646F-88DA-8A45-8EAB-1A6319B0FA5F}"/>
              </a:ext>
            </a:extLst>
          </p:cNvPr>
          <p:cNvSpPr/>
          <p:nvPr/>
        </p:nvSpPr>
        <p:spPr>
          <a:xfrm rot="16200000">
            <a:off x="6582177" y="419794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8" name="CustomShape 25">
            <a:extLst>
              <a:ext uri="{FF2B5EF4-FFF2-40B4-BE49-F238E27FC236}">
                <a16:creationId xmlns:a16="http://schemas.microsoft.com/office/drawing/2014/main" id="{BE2775CF-3A71-6D4B-9FB8-57C264D011C3}"/>
              </a:ext>
            </a:extLst>
          </p:cNvPr>
          <p:cNvSpPr/>
          <p:nvPr/>
        </p:nvSpPr>
        <p:spPr>
          <a:xfrm>
            <a:off x="7499097" y="3427906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9" name="CustomShape 26">
            <a:extLst>
              <a:ext uri="{FF2B5EF4-FFF2-40B4-BE49-F238E27FC236}">
                <a16:creationId xmlns:a16="http://schemas.microsoft.com/office/drawing/2014/main" id="{F30F98CE-9CDA-8745-9B1D-020859F5D825}"/>
              </a:ext>
            </a:extLst>
          </p:cNvPr>
          <p:cNvSpPr/>
          <p:nvPr/>
        </p:nvSpPr>
        <p:spPr>
          <a:xfrm>
            <a:off x="7643097" y="3931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</p:spTree>
    <p:extLst>
      <p:ext uri="{BB962C8B-B14F-4D97-AF65-F5344CB8AC3E}">
        <p14:creationId xmlns:p14="http://schemas.microsoft.com/office/powerpoint/2010/main" val="24034825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96AC8730-6562-5D4E-B3E3-0D320873051D}"/>
              </a:ext>
            </a:extLst>
          </p:cNvPr>
          <p:cNvSpPr/>
          <p:nvPr/>
        </p:nvSpPr>
        <p:spPr>
          <a:xfrm>
            <a:off x="1558020" y="419955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D4DFD327-4243-594A-B4EB-51DB8ADAF95D}"/>
              </a:ext>
            </a:extLst>
          </p:cNvPr>
          <p:cNvSpPr/>
          <p:nvPr/>
        </p:nvSpPr>
        <p:spPr>
          <a:xfrm>
            <a:off x="1558020" y="340755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2BFC7A63-75BE-4148-AA9E-A38770F3092D}"/>
              </a:ext>
            </a:extLst>
          </p:cNvPr>
          <p:cNvSpPr/>
          <p:nvPr/>
        </p:nvSpPr>
        <p:spPr>
          <a:xfrm>
            <a:off x="649038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1CF3565E-53CC-F94B-8535-486220F3AF97}"/>
              </a:ext>
            </a:extLst>
          </p:cNvPr>
          <p:cNvSpPr/>
          <p:nvPr/>
        </p:nvSpPr>
        <p:spPr>
          <a:xfrm>
            <a:off x="605838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804694A9-513B-C44A-BFA3-9182E7A57F0F}"/>
              </a:ext>
            </a:extLst>
          </p:cNvPr>
          <p:cNvSpPr/>
          <p:nvPr/>
        </p:nvSpPr>
        <p:spPr>
          <a:xfrm>
            <a:off x="6922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155F044-5E52-FB4F-91C0-09C0E5DA8B60}"/>
              </a:ext>
            </a:extLst>
          </p:cNvPr>
          <p:cNvSpPr/>
          <p:nvPr/>
        </p:nvSpPr>
        <p:spPr>
          <a:xfrm flipH="1">
            <a:off x="623766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C9AF7818-2CEF-3941-85EC-35E698C65752}"/>
              </a:ext>
            </a:extLst>
          </p:cNvPr>
          <p:cNvSpPr/>
          <p:nvPr/>
        </p:nvSpPr>
        <p:spPr>
          <a:xfrm>
            <a:off x="667038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4E60239F-9AB1-D54C-9527-1E4854CFA913}"/>
              </a:ext>
            </a:extLst>
          </p:cNvPr>
          <p:cNvSpPr/>
          <p:nvPr/>
        </p:nvSpPr>
        <p:spPr>
          <a:xfrm>
            <a:off x="3574380" y="419955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967FAD63-D176-E74E-A0B8-0D36153A5EA7}"/>
              </a:ext>
            </a:extLst>
          </p:cNvPr>
          <p:cNvSpPr/>
          <p:nvPr/>
        </p:nvSpPr>
        <p:spPr>
          <a:xfrm>
            <a:off x="4582380" y="441555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318F7D18-38E9-4947-AA56-C07F02C9A103}"/>
              </a:ext>
            </a:extLst>
          </p:cNvPr>
          <p:cNvSpPr/>
          <p:nvPr/>
        </p:nvSpPr>
        <p:spPr>
          <a:xfrm>
            <a:off x="796674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 dirty="0"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62612FB3-6493-6143-9A19-EEC7ACE87479}"/>
              </a:ext>
            </a:extLst>
          </p:cNvPr>
          <p:cNvSpPr/>
          <p:nvPr/>
        </p:nvSpPr>
        <p:spPr>
          <a:xfrm>
            <a:off x="7534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0F78A97F-5100-1146-9169-6B8298DF03DF}"/>
              </a:ext>
            </a:extLst>
          </p:cNvPr>
          <p:cNvSpPr/>
          <p:nvPr/>
        </p:nvSpPr>
        <p:spPr>
          <a:xfrm>
            <a:off x="8470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01539805-B11D-3440-95D9-5F9CCDCE5381}"/>
              </a:ext>
            </a:extLst>
          </p:cNvPr>
          <p:cNvSpPr/>
          <p:nvPr/>
        </p:nvSpPr>
        <p:spPr>
          <a:xfrm>
            <a:off x="8146740" y="419955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20D44259-781C-C545-9A34-30517FD5A7D5}"/>
              </a:ext>
            </a:extLst>
          </p:cNvPr>
          <p:cNvSpPr/>
          <p:nvPr/>
        </p:nvSpPr>
        <p:spPr>
          <a:xfrm flipH="1">
            <a:off x="771402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87CE0AB6-DCA6-E642-BF8B-41ED21A23101}"/>
              </a:ext>
            </a:extLst>
          </p:cNvPr>
          <p:cNvSpPr/>
          <p:nvPr/>
        </p:nvSpPr>
        <p:spPr>
          <a:xfrm>
            <a:off x="7174740" y="3047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AD023080-F4D5-024A-8EC1-EE06EFFCC11D}"/>
              </a:ext>
            </a:extLst>
          </p:cNvPr>
          <p:cNvSpPr/>
          <p:nvPr/>
        </p:nvSpPr>
        <p:spPr>
          <a:xfrm flipH="1">
            <a:off x="6669660" y="3407552"/>
            <a:ext cx="68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8973CE1C-922D-6A4B-8B29-A75274F22EF4}"/>
              </a:ext>
            </a:extLst>
          </p:cNvPr>
          <p:cNvSpPr/>
          <p:nvPr/>
        </p:nvSpPr>
        <p:spPr>
          <a:xfrm>
            <a:off x="7354740" y="3407552"/>
            <a:ext cx="79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923747D0-A742-4245-B5BF-AC219266DBAC}"/>
              </a:ext>
            </a:extLst>
          </p:cNvPr>
          <p:cNvSpPr/>
          <p:nvPr/>
        </p:nvSpPr>
        <p:spPr>
          <a:xfrm>
            <a:off x="1414020" y="3407552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227546BB-1049-A742-830C-526E00678FDF}"/>
              </a:ext>
            </a:extLst>
          </p:cNvPr>
          <p:cNvSpPr/>
          <p:nvPr/>
        </p:nvSpPr>
        <p:spPr>
          <a:xfrm rot="16200000">
            <a:off x="497460" y="389247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75BBBCB8-D4F4-3B45-8DCD-6EE8CFBFB189}"/>
              </a:ext>
            </a:extLst>
          </p:cNvPr>
          <p:cNvSpPr/>
          <p:nvPr/>
        </p:nvSpPr>
        <p:spPr>
          <a:xfrm>
            <a:off x="1414020" y="2831552"/>
            <a:ext cx="4176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18DB3606-AA7D-A74C-B39A-3D96344DDF29}"/>
              </a:ext>
            </a:extLst>
          </p:cNvPr>
          <p:cNvSpPr/>
          <p:nvPr/>
        </p:nvSpPr>
        <p:spPr>
          <a:xfrm>
            <a:off x="1558020" y="3335552"/>
            <a:ext cx="4032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8BE98EF2-B655-034B-90F2-17755743FAE0}"/>
              </a:ext>
            </a:extLst>
          </p:cNvPr>
          <p:cNvSpPr/>
          <p:nvPr/>
        </p:nvSpPr>
        <p:spPr>
          <a:xfrm>
            <a:off x="1342020" y="5094720"/>
            <a:ext cx="784836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1E0A2DD6-8A1B-A842-8F8E-748D3FE5096F}"/>
              </a:ext>
            </a:extLst>
          </p:cNvPr>
          <p:cNvSpPr/>
          <p:nvPr/>
        </p:nvSpPr>
        <p:spPr>
          <a:xfrm>
            <a:off x="1342020" y="5877720"/>
            <a:ext cx="792036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(c) Postfix expression: 12H34VV</a:t>
            </a:r>
            <a:endParaRPr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94996"/>
              <a:gd name="adj2" fmla="val -144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A837150B-1A3C-AD4C-A794-7F31C3B824B3}"/>
              </a:ext>
            </a:extLst>
          </p:cNvPr>
          <p:cNvSpPr/>
          <p:nvPr/>
        </p:nvSpPr>
        <p:spPr>
          <a:xfrm>
            <a:off x="5933872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86581E36-CED2-7641-981F-C96E0FB01122}"/>
              </a:ext>
            </a:extLst>
          </p:cNvPr>
          <p:cNvSpPr/>
          <p:nvPr/>
        </p:nvSpPr>
        <p:spPr>
          <a:xfrm>
            <a:off x="7445268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57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12F83-D6F4-EC45-8CEE-2AAA5916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</a:t>
            </a:r>
          </a:p>
        </p:txBody>
      </p:sp>
      <p:sp>
        <p:nvSpPr>
          <p:cNvPr id="5" name="AutoShape 316">
            <a:extLst>
              <a:ext uri="{FF2B5EF4-FFF2-40B4-BE49-F238E27FC236}">
                <a16:creationId xmlns:a16="http://schemas.microsoft.com/office/drawing/2014/main" id="{FFCEE2FE-819B-0D40-8E27-FAEDA20CC2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9117" y="3068638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grpSp>
        <p:nvGrpSpPr>
          <p:cNvPr id="25" name="Group 336">
            <a:extLst>
              <a:ext uri="{FF2B5EF4-FFF2-40B4-BE49-F238E27FC236}">
                <a16:creationId xmlns:a16="http://schemas.microsoft.com/office/drawing/2014/main" id="{3CB13568-CDAB-934C-BD77-1EBA26A923A5}"/>
              </a:ext>
            </a:extLst>
          </p:cNvPr>
          <p:cNvGrpSpPr>
            <a:grpSpLocks/>
          </p:cNvGrpSpPr>
          <p:nvPr/>
        </p:nvGrpSpPr>
        <p:grpSpPr bwMode="auto">
          <a:xfrm>
            <a:off x="2263240" y="4652965"/>
            <a:ext cx="1554926" cy="1012361"/>
            <a:chOff x="464" y="2560"/>
            <a:chExt cx="965" cy="628"/>
          </a:xfrm>
        </p:grpSpPr>
        <p:sp>
          <p:nvSpPr>
            <p:cNvPr id="28" name="AutoShape 338">
              <a:extLst>
                <a:ext uri="{FF2B5EF4-FFF2-40B4-BE49-F238E27FC236}">
                  <a16:creationId xmlns:a16="http://schemas.microsoft.com/office/drawing/2014/main" id="{7DECCE66-0E12-6E4E-8AF0-E826212169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" y="2560"/>
              <a:ext cx="910" cy="628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27" name="Text Box 341">
              <a:extLst>
                <a:ext uri="{FF2B5EF4-FFF2-40B4-BE49-F238E27FC236}">
                  <a16:creationId xmlns:a16="http://schemas.microsoft.com/office/drawing/2014/main" id="{E74E73D8-2BC8-D04D-802C-C285F7AD0D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2" y="2755"/>
              <a:ext cx="847" cy="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52" name="AutoShape 364">
            <a:extLst>
              <a:ext uri="{FF2B5EF4-FFF2-40B4-BE49-F238E27FC236}">
                <a16:creationId xmlns:a16="http://schemas.microsoft.com/office/drawing/2014/main" id="{FBF9A117-E673-0D4C-A72D-6F2434857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2976" y="3940174"/>
            <a:ext cx="1197613" cy="827293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55" name="Text Box 367">
            <a:extLst>
              <a:ext uri="{FF2B5EF4-FFF2-40B4-BE49-F238E27FC236}">
                <a16:creationId xmlns:a16="http://schemas.microsoft.com/office/drawing/2014/main" id="{2BE012C2-F8AF-ED4A-8033-F46AA928DA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4889" y="4160837"/>
            <a:ext cx="11842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 dirty="0">
                <a:ea typeface="SimSun" panose="02010600030101010101" pitchFamily="2" charset="-122"/>
              </a:rPr>
              <a:t>Module </a:t>
            </a:r>
            <a:r>
              <a:rPr lang="en-US" altLang="zh-CN" sz="1600" i="1" dirty="0">
                <a:ea typeface="SimSun" panose="02010600030101010101" pitchFamily="2" charset="-122"/>
              </a:rPr>
              <a:t>d</a:t>
            </a:r>
          </a:p>
        </p:txBody>
      </p:sp>
      <p:grpSp>
        <p:nvGrpSpPr>
          <p:cNvPr id="56" name="Group 368">
            <a:extLst>
              <a:ext uri="{FF2B5EF4-FFF2-40B4-BE49-F238E27FC236}">
                <a16:creationId xmlns:a16="http://schemas.microsoft.com/office/drawing/2014/main" id="{C713D393-E482-F64A-A3FE-E2B710987A53}"/>
              </a:ext>
            </a:extLst>
          </p:cNvPr>
          <p:cNvGrpSpPr>
            <a:grpSpLocks/>
          </p:cNvGrpSpPr>
          <p:nvPr/>
        </p:nvGrpSpPr>
        <p:grpSpPr bwMode="auto">
          <a:xfrm>
            <a:off x="1216948" y="2852738"/>
            <a:ext cx="1355419" cy="791290"/>
            <a:chOff x="104" y="1448"/>
            <a:chExt cx="841" cy="491"/>
          </a:xfrm>
        </p:grpSpPr>
        <p:sp>
          <p:nvSpPr>
            <p:cNvPr id="59" name="AutoShape 370">
              <a:extLst>
                <a:ext uri="{FF2B5EF4-FFF2-40B4-BE49-F238E27FC236}">
                  <a16:creationId xmlns:a16="http://schemas.microsoft.com/office/drawing/2014/main" id="{1023577D-7CE9-8C40-B70D-ECB4D925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" y="1448"/>
              <a:ext cx="713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58" name="Text Box 373">
              <a:extLst>
                <a:ext uri="{FF2B5EF4-FFF2-40B4-BE49-F238E27FC236}">
                  <a16:creationId xmlns:a16="http://schemas.microsoft.com/office/drawing/2014/main" id="{F5C11405-DDAE-D54D-8EDE-753F24328B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7" y="1546"/>
              <a:ext cx="788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c</a:t>
              </a:r>
            </a:p>
          </p:txBody>
        </p:sp>
      </p:grpSp>
      <p:grpSp>
        <p:nvGrpSpPr>
          <p:cNvPr id="62" name="Group 374">
            <a:extLst>
              <a:ext uri="{FF2B5EF4-FFF2-40B4-BE49-F238E27FC236}">
                <a16:creationId xmlns:a16="http://schemas.microsoft.com/office/drawing/2014/main" id="{616C4E24-8AEB-854E-90B4-C1311D256A5A}"/>
              </a:ext>
            </a:extLst>
          </p:cNvPr>
          <p:cNvGrpSpPr>
            <a:grpSpLocks/>
          </p:cNvGrpSpPr>
          <p:nvPr/>
        </p:nvGrpSpPr>
        <p:grpSpPr bwMode="auto">
          <a:xfrm>
            <a:off x="2885888" y="2266950"/>
            <a:ext cx="1270780" cy="791255"/>
            <a:chOff x="849" y="967"/>
            <a:chExt cx="788" cy="491"/>
          </a:xfrm>
        </p:grpSpPr>
        <p:sp>
          <p:nvSpPr>
            <p:cNvPr id="65" name="AutoShape 376">
              <a:extLst>
                <a:ext uri="{FF2B5EF4-FFF2-40B4-BE49-F238E27FC236}">
                  <a16:creationId xmlns:a16="http://schemas.microsoft.com/office/drawing/2014/main" id="{96A71EBC-3B2A-FB46-A930-BF8AFC79E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" y="967"/>
              <a:ext cx="712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64" name="Text Box 379">
              <a:extLst>
                <a:ext uri="{FF2B5EF4-FFF2-40B4-BE49-F238E27FC236}">
                  <a16:creationId xmlns:a16="http://schemas.microsoft.com/office/drawing/2014/main" id="{5E0AE96E-903E-4846-B05F-60997C2CE5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5" y="1058"/>
              <a:ext cx="732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b</a:t>
              </a:r>
            </a:p>
          </p:txBody>
        </p:sp>
      </p:grpSp>
      <p:sp>
        <p:nvSpPr>
          <p:cNvPr id="69" name="AutoShape 381">
            <a:extLst>
              <a:ext uri="{FF2B5EF4-FFF2-40B4-BE49-F238E27FC236}">
                <a16:creationId xmlns:a16="http://schemas.microsoft.com/office/drawing/2014/main" id="{601C78CF-38A8-2948-AA35-296CDBA61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1414" y="1662113"/>
            <a:ext cx="1149350" cy="79375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71" name="Text Box 384">
            <a:extLst>
              <a:ext uri="{FF2B5EF4-FFF2-40B4-BE49-F238E27FC236}">
                <a16:creationId xmlns:a16="http://schemas.microsoft.com/office/drawing/2014/main" id="{BD9620BC-C833-DA4B-9181-5D90A5963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9720" y="1822450"/>
            <a:ext cx="116681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>
                <a:ea typeface="SimSun" panose="02010600030101010101" pitchFamily="2" charset="-122"/>
              </a:rPr>
              <a:t>Module </a:t>
            </a:r>
            <a:r>
              <a:rPr lang="en-US" altLang="zh-CN" sz="1600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79" name="Text Box 392">
            <a:extLst>
              <a:ext uri="{FF2B5EF4-FFF2-40B4-BE49-F238E27FC236}">
                <a16:creationId xmlns:a16="http://schemas.microsoft.com/office/drawing/2014/main" id="{793D1861-D958-924E-AFAB-52EC4BC7D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6336" y="3536033"/>
            <a:ext cx="192709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A07D36A-4B9A-3647-A21E-929F8D2C4922}"/>
              </a:ext>
            </a:extLst>
          </p:cNvPr>
          <p:cNvGrpSpPr/>
          <p:nvPr/>
        </p:nvGrpSpPr>
        <p:grpSpPr>
          <a:xfrm>
            <a:off x="5499641" y="1476254"/>
            <a:ext cx="5771950" cy="4860398"/>
            <a:chOff x="4936672" y="1557338"/>
            <a:chExt cx="5056188" cy="4257675"/>
          </a:xfrm>
        </p:grpSpPr>
        <p:sp>
          <p:nvSpPr>
            <p:cNvPr id="6" name="Rectangle 317">
              <a:extLst>
                <a:ext uri="{FF2B5EF4-FFF2-40B4-BE49-F238E27FC236}">
                  <a16:creationId xmlns:a16="http://schemas.microsoft.com/office/drawing/2014/main" id="{3926CD40-EE21-A24C-86A2-77F5BA411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5410" y="2111375"/>
              <a:ext cx="4933950" cy="3181350"/>
            </a:xfrm>
            <a:prstGeom prst="rect">
              <a:avLst/>
            </a:prstGeom>
            <a:solidFill>
              <a:srgbClr val="EAEAEA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" name="Rectangle 318">
              <a:extLst>
                <a:ext uri="{FF2B5EF4-FFF2-40B4-BE49-F238E27FC236}">
                  <a16:creationId xmlns:a16="http://schemas.microsoft.com/office/drawing/2014/main" id="{5D450873-87A9-C343-944A-BB1770C0DC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2497138"/>
              <a:ext cx="1265238" cy="8429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" name="Rectangle 319">
              <a:extLst>
                <a:ext uri="{FF2B5EF4-FFF2-40B4-BE49-F238E27FC236}">
                  <a16:creationId xmlns:a16="http://schemas.microsoft.com/office/drawing/2014/main" id="{D92B6AD5-4A3F-7A41-8B9B-7A2F07EDC5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9822" y="2617788"/>
              <a:ext cx="785813" cy="496887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9" name="Rectangle 320">
              <a:extLst>
                <a:ext uri="{FF2B5EF4-FFF2-40B4-BE49-F238E27FC236}">
                  <a16:creationId xmlns:a16="http://schemas.microsoft.com/office/drawing/2014/main" id="{105E5D1F-F4A9-D447-ABCD-23947FA434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9460" y="3340100"/>
              <a:ext cx="1143000" cy="55562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0" name="Rectangle 321">
              <a:extLst>
                <a:ext uri="{FF2B5EF4-FFF2-40B4-BE49-F238E27FC236}">
                  <a16:creationId xmlns:a16="http://schemas.microsoft.com/office/drawing/2014/main" id="{B4593338-D97D-7947-B888-CDC057BE1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3641725"/>
              <a:ext cx="541338" cy="108267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1" name="Rectangle 322">
              <a:extLst>
                <a:ext uri="{FF2B5EF4-FFF2-40B4-BE49-F238E27FC236}">
                  <a16:creationId xmlns:a16="http://schemas.microsoft.com/office/drawing/2014/main" id="{766D9347-95D7-EE4D-AC79-D864BCBD65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0147" y="4122738"/>
              <a:ext cx="1995488" cy="6016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2" name="Rectangle 323">
              <a:extLst>
                <a:ext uri="{FF2B5EF4-FFF2-40B4-BE49-F238E27FC236}">
                  <a16:creationId xmlns:a16="http://schemas.microsoft.com/office/drawing/2014/main" id="{DDF84BC7-5DC5-674F-85CC-CB60C3C12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324">
              <a:extLst>
                <a:ext uri="{FF2B5EF4-FFF2-40B4-BE49-F238E27FC236}">
                  <a16:creationId xmlns:a16="http://schemas.microsoft.com/office/drawing/2014/main" id="{F1FB2463-A125-8647-90CC-78C19B27B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2678113"/>
              <a:ext cx="180975" cy="1793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4" name="Rectangle 325">
              <a:extLst>
                <a:ext uri="{FF2B5EF4-FFF2-40B4-BE49-F238E27FC236}">
                  <a16:creationId xmlns:a16="http://schemas.microsoft.com/office/drawing/2014/main" id="{0EA5CC40-A615-3141-92AE-C0FC233555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326">
              <a:extLst>
                <a:ext uri="{FF2B5EF4-FFF2-40B4-BE49-F238E27FC236}">
                  <a16:creationId xmlns:a16="http://schemas.microsoft.com/office/drawing/2014/main" id="{C10F19AD-9C0F-BE43-A9AF-55CE280DEB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4543425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6" name="Group 327">
              <a:extLst>
                <a:ext uri="{FF2B5EF4-FFF2-40B4-BE49-F238E27FC236}">
                  <a16:creationId xmlns:a16="http://schemas.microsoft.com/office/drawing/2014/main" id="{12513FAD-3BE5-6C40-AC0A-2B242EED5F3A}"/>
                </a:ext>
              </a:extLst>
            </p:cNvPr>
            <p:cNvGrpSpPr>
              <a:grpSpLocks/>
            </p:cNvGrpSpPr>
            <p:nvPr/>
          </p:nvGrpSpPr>
          <p:grpSpPr bwMode="auto">
            <a:xfrm rot="-5400000">
              <a:off x="7556841" y="1262857"/>
              <a:ext cx="180975" cy="2046287"/>
              <a:chOff x="340" y="1570"/>
              <a:chExt cx="136" cy="1542"/>
            </a:xfrm>
          </p:grpSpPr>
          <p:sp>
            <p:nvSpPr>
              <p:cNvPr id="17" name="Rectangle 328">
                <a:extLst>
                  <a:ext uri="{FF2B5EF4-FFF2-40B4-BE49-F238E27FC236}">
                    <a16:creationId xmlns:a16="http://schemas.microsoft.com/office/drawing/2014/main" id="{B3BADE96-75DC-F949-95CB-81297F9315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1570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" name="Rectangle 329">
                <a:extLst>
                  <a:ext uri="{FF2B5EF4-FFF2-40B4-BE49-F238E27FC236}">
                    <a16:creationId xmlns:a16="http://schemas.microsoft.com/office/drawing/2014/main" id="{69DCB2B0-0CE1-D743-B7C5-BAAD7A9F6D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273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330">
                <a:extLst>
                  <a:ext uri="{FF2B5EF4-FFF2-40B4-BE49-F238E27FC236}">
                    <a16:creationId xmlns:a16="http://schemas.microsoft.com/office/drawing/2014/main" id="{88C052E3-086A-3547-99D7-7D1543F2A1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976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331">
              <a:extLst>
                <a:ext uri="{FF2B5EF4-FFF2-40B4-BE49-F238E27FC236}">
                  <a16:creationId xmlns:a16="http://schemas.microsoft.com/office/drawing/2014/main" id="{3B138491-5CE3-C146-A0A8-772A772EFB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6672" y="3319463"/>
              <a:ext cx="635000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GND</a:t>
              </a:r>
            </a:p>
          </p:txBody>
        </p:sp>
        <p:sp>
          <p:nvSpPr>
            <p:cNvPr id="21" name="Text Box 332">
              <a:extLst>
                <a:ext uri="{FF2B5EF4-FFF2-40B4-BE49-F238E27FC236}">
                  <a16:creationId xmlns:a16="http://schemas.microsoft.com/office/drawing/2014/main" id="{247B568E-BC5C-AB4D-8CDC-0307F23C3C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81672" y="3309938"/>
              <a:ext cx="611188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VDD</a:t>
              </a:r>
            </a:p>
          </p:txBody>
        </p:sp>
        <p:sp>
          <p:nvSpPr>
            <p:cNvPr id="22" name="Line 333">
              <a:extLst>
                <a:ext uri="{FF2B5EF4-FFF2-40B4-BE49-F238E27FC236}">
                  <a16:creationId xmlns:a16="http://schemas.microsoft.com/office/drawing/2014/main" id="{257499C7-D13E-7E46-90FC-046728CA8D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39922" y="3521075"/>
              <a:ext cx="26495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34">
              <a:extLst>
                <a:ext uri="{FF2B5EF4-FFF2-40B4-BE49-F238E27FC236}">
                  <a16:creationId xmlns:a16="http://schemas.microsoft.com/office/drawing/2014/main" id="{AADA940C-6EEF-664A-9BEF-71E1C820D4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25885" y="3521075"/>
              <a:ext cx="0" cy="6016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35">
              <a:extLst>
                <a:ext uri="{FF2B5EF4-FFF2-40B4-BE49-F238E27FC236}">
                  <a16:creationId xmlns:a16="http://schemas.microsoft.com/office/drawing/2014/main" id="{5DB40249-2949-CA44-9F53-AB8D381EC0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59447" y="2867025"/>
              <a:ext cx="1206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Rectangle 342">
              <a:extLst>
                <a:ext uri="{FF2B5EF4-FFF2-40B4-BE49-F238E27FC236}">
                  <a16:creationId xmlns:a16="http://schemas.microsoft.com/office/drawing/2014/main" id="{416F1FB8-3F57-AF42-8C04-C5672161D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2697" y="3743325"/>
              <a:ext cx="107950" cy="10636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2" name="Rectangle 343">
              <a:extLst>
                <a:ext uri="{FF2B5EF4-FFF2-40B4-BE49-F238E27FC236}">
                  <a16:creationId xmlns:a16="http://schemas.microsoft.com/office/drawing/2014/main" id="{4EB43871-987D-9C4A-9036-E6A73FD3C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4297" y="3275013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3" name="Rectangle 344">
              <a:extLst>
                <a:ext uri="{FF2B5EF4-FFF2-40B4-BE49-F238E27FC236}">
                  <a16:creationId xmlns:a16="http://schemas.microsoft.com/office/drawing/2014/main" id="{272887A5-C5BE-2A49-8802-37D0DE705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4535" y="3132138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4" name="Rectangle 345">
              <a:extLst>
                <a:ext uri="{FF2B5EF4-FFF2-40B4-BE49-F238E27FC236}">
                  <a16:creationId xmlns:a16="http://schemas.microsoft.com/office/drawing/2014/main" id="{205F0C14-69EC-6547-9710-F3D3F3C42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45010" y="366395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5" name="Rectangle 346">
              <a:extLst>
                <a:ext uri="{FF2B5EF4-FFF2-40B4-BE49-F238E27FC236}">
                  <a16:creationId xmlns:a16="http://schemas.microsoft.com/office/drawing/2014/main" id="{1E7DE076-F677-6D40-8D6C-93E93ECB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4785" y="3057525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6" name="Rectangle 347">
              <a:extLst>
                <a:ext uri="{FF2B5EF4-FFF2-40B4-BE49-F238E27FC236}">
                  <a16:creationId xmlns:a16="http://schemas.microsoft.com/office/drawing/2014/main" id="{61BC21EE-7C75-6746-BCE7-0B7A777B6E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8985" y="406400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7" name="Rectangle 348">
              <a:extLst>
                <a:ext uri="{FF2B5EF4-FFF2-40B4-BE49-F238E27FC236}">
                  <a16:creationId xmlns:a16="http://schemas.microsoft.com/office/drawing/2014/main" id="{21420E3A-0D3C-7143-A37B-938217E9EE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0935" y="4411663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8" name="Line 349">
              <a:extLst>
                <a:ext uri="{FF2B5EF4-FFF2-40B4-BE49-F238E27FC236}">
                  <a16:creationId xmlns:a16="http://schemas.microsoft.com/office/drawing/2014/main" id="{143A943A-DB5F-D946-B392-EDCD862C0F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16260" y="1847850"/>
              <a:ext cx="936625" cy="330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Line 350">
              <a:extLst>
                <a:ext uri="{FF2B5EF4-FFF2-40B4-BE49-F238E27FC236}">
                  <a16:creationId xmlns:a16="http://schemas.microsoft.com/office/drawing/2014/main" id="{BCB43EC9-ECBF-4D40-97AB-BFADB311AD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49710" y="1841500"/>
              <a:ext cx="0" cy="3460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351">
              <a:extLst>
                <a:ext uri="{FF2B5EF4-FFF2-40B4-BE49-F238E27FC236}">
                  <a16:creationId xmlns:a16="http://schemas.microsoft.com/office/drawing/2014/main" id="{DA99EDF3-A83B-4047-BF29-125739D2EF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59235" y="1847850"/>
              <a:ext cx="912812" cy="3222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 Box 352">
              <a:extLst>
                <a:ext uri="{FF2B5EF4-FFF2-40B4-BE49-F238E27FC236}">
                  <a16:creationId xmlns:a16="http://schemas.microsoft.com/office/drawing/2014/main" id="{9FC897CC-101C-F642-B976-7DBA58C41F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09947" y="1557338"/>
              <a:ext cx="1370013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I/O Pads</a:t>
              </a:r>
            </a:p>
          </p:txBody>
        </p:sp>
        <p:sp>
          <p:nvSpPr>
            <p:cNvPr id="42" name="Text Box 353">
              <a:extLst>
                <a:ext uri="{FF2B5EF4-FFF2-40B4-BE49-F238E27FC236}">
                  <a16:creationId xmlns:a16="http://schemas.microsoft.com/office/drawing/2014/main" id="{73EC8D81-AE14-4747-AA38-C712D5804D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60647" y="3600450"/>
              <a:ext cx="13065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Pins</a:t>
              </a:r>
            </a:p>
          </p:txBody>
        </p:sp>
        <p:sp>
          <p:nvSpPr>
            <p:cNvPr id="43" name="Line 354">
              <a:extLst>
                <a:ext uri="{FF2B5EF4-FFF2-40B4-BE49-F238E27FC236}">
                  <a16:creationId xmlns:a16="http://schemas.microsoft.com/office/drawing/2014/main" id="{E9F1AB5F-799D-D243-8858-F250CC2643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63760" y="4875213"/>
              <a:ext cx="0" cy="682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Line 355">
              <a:extLst>
                <a:ext uri="{FF2B5EF4-FFF2-40B4-BE49-F238E27FC236}">
                  <a16:creationId xmlns:a16="http://schemas.microsoft.com/office/drawing/2014/main" id="{80431C06-5258-5844-A2D6-EB4C29A639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73285" y="4294188"/>
              <a:ext cx="754062" cy="1273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 Box 357">
              <a:extLst>
                <a:ext uri="{FF2B5EF4-FFF2-40B4-BE49-F238E27FC236}">
                  <a16:creationId xmlns:a16="http://schemas.microsoft.com/office/drawing/2014/main" id="{4331675F-2EC8-EA48-8037-7730D99B42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7247" y="2719388"/>
              <a:ext cx="1063625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46" name="Text Box 358">
              <a:extLst>
                <a:ext uri="{FF2B5EF4-FFF2-40B4-BE49-F238E27FC236}">
                  <a16:creationId xmlns:a16="http://schemas.microsoft.com/office/drawing/2014/main" id="{9783039C-5A74-1040-8370-9A39149F19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49447" y="3908425"/>
              <a:ext cx="766763" cy="5810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</a:t>
              </a:r>
              <a:br>
                <a:rPr lang="en-US" altLang="zh-CN" sz="1600">
                  <a:ea typeface="SimSun" panose="02010600030101010101" pitchFamily="2" charset="-122"/>
                </a:rPr>
              </a:br>
              <a:r>
                <a:rPr lang="en-US" altLang="zh-CN" sz="1600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47" name="Text Box 359">
              <a:extLst>
                <a:ext uri="{FF2B5EF4-FFF2-40B4-BE49-F238E27FC236}">
                  <a16:creationId xmlns:a16="http://schemas.microsoft.com/office/drawing/2014/main" id="{47966C29-799F-694D-B1A6-E52915135C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30735" y="3435350"/>
              <a:ext cx="1068387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48" name="Text Box 360">
              <a:extLst>
                <a:ext uri="{FF2B5EF4-FFF2-40B4-BE49-F238E27FC236}">
                  <a16:creationId xmlns:a16="http://schemas.microsoft.com/office/drawing/2014/main" id="{92752951-C4CC-834F-B579-1F0EB5FEB4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16397" y="4243388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49" name="Line 361">
              <a:extLst>
                <a:ext uri="{FF2B5EF4-FFF2-40B4-BE49-F238E27FC236}">
                  <a16:creationId xmlns:a16="http://schemas.microsoft.com/office/drawing/2014/main" id="{FE8EFF30-6C58-9940-B64D-E5275BD97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037185" y="1812925"/>
              <a:ext cx="0" cy="301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362">
              <a:extLst>
                <a:ext uri="{FF2B5EF4-FFF2-40B4-BE49-F238E27FC236}">
                  <a16:creationId xmlns:a16="http://schemas.microsoft.com/office/drawing/2014/main" id="{17098990-D0A3-1B4E-A03B-7FC82E95C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1872" y="1557338"/>
              <a:ext cx="1285875" cy="336550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Floorplan</a:t>
              </a:r>
            </a:p>
          </p:txBody>
        </p:sp>
        <p:sp>
          <p:nvSpPr>
            <p:cNvPr id="72" name="Line 385">
              <a:extLst>
                <a:ext uri="{FF2B5EF4-FFF2-40B4-BE49-F238E27FC236}">
                  <a16:creationId xmlns:a16="http://schemas.microsoft.com/office/drawing/2014/main" id="{F85DD51C-7E0B-764B-88BF-273E11D4A6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386060" y="3379788"/>
              <a:ext cx="276225" cy="2936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Line 386">
              <a:extLst>
                <a:ext uri="{FF2B5EF4-FFF2-40B4-BE49-F238E27FC236}">
                  <a16:creationId xmlns:a16="http://schemas.microsoft.com/office/drawing/2014/main" id="{99C3C155-F2D6-1A4C-B35D-C3A60AD2B8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00410" y="3937000"/>
              <a:ext cx="382587" cy="4476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Rectangle 387">
              <a:extLst>
                <a:ext uri="{FF2B5EF4-FFF2-40B4-BE49-F238E27FC236}">
                  <a16:creationId xmlns:a16="http://schemas.microsoft.com/office/drawing/2014/main" id="{809F06A0-E8D2-1041-894C-5BCD910768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3147" y="4965700"/>
              <a:ext cx="179388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Rectangle 388">
              <a:extLst>
                <a:ext uri="{FF2B5EF4-FFF2-40B4-BE49-F238E27FC236}">
                  <a16:creationId xmlns:a16="http://schemas.microsoft.com/office/drawing/2014/main" id="{91DF93E8-33CF-A742-B610-CA8BB808A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0810" y="496728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Rectangle 389">
              <a:extLst>
                <a:ext uri="{FF2B5EF4-FFF2-40B4-BE49-F238E27FC236}">
                  <a16:creationId xmlns:a16="http://schemas.microsoft.com/office/drawing/2014/main" id="{B06DCE72-AD69-F14D-B538-1A0C9E838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9422" y="496093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Rectangle 390">
              <a:extLst>
                <a:ext uri="{FF2B5EF4-FFF2-40B4-BE49-F238E27FC236}">
                  <a16:creationId xmlns:a16="http://schemas.microsoft.com/office/drawing/2014/main" id="{E8E528CC-4A21-AD40-89F7-12580604AA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4552950"/>
              <a:ext cx="179388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8" name="Rectangle 391">
              <a:extLst>
                <a:ext uri="{FF2B5EF4-FFF2-40B4-BE49-F238E27FC236}">
                  <a16:creationId xmlns:a16="http://schemas.microsoft.com/office/drawing/2014/main" id="{9B737500-6F1B-D546-8284-EC3C9F141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8760" y="2679700"/>
              <a:ext cx="179387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0" name="Freeform 393">
              <a:extLst>
                <a:ext uri="{FF2B5EF4-FFF2-40B4-BE49-F238E27FC236}">
                  <a16:creationId xmlns:a16="http://schemas.microsoft.com/office/drawing/2014/main" id="{27EA659C-856E-D14D-929F-F0625950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8622" y="2616200"/>
              <a:ext cx="361950" cy="1076325"/>
            </a:xfrm>
            <a:custGeom>
              <a:avLst/>
              <a:gdLst>
                <a:gd name="T0" fmla="*/ 0 w 228"/>
                <a:gd name="T1" fmla="*/ 1076325 h 678"/>
                <a:gd name="T2" fmla="*/ 238125 w 228"/>
                <a:gd name="T3" fmla="*/ 1076325 h 678"/>
                <a:gd name="T4" fmla="*/ 238125 w 228"/>
                <a:gd name="T5" fmla="*/ 0 h 678"/>
                <a:gd name="T6" fmla="*/ 361950 w 228"/>
                <a:gd name="T7" fmla="*/ 0 h 67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8" h="678">
                  <a:moveTo>
                    <a:pt x="0" y="678"/>
                  </a:moveTo>
                  <a:lnTo>
                    <a:pt x="150" y="678"/>
                  </a:lnTo>
                  <a:lnTo>
                    <a:pt x="150" y="0"/>
                  </a:lnTo>
                  <a:lnTo>
                    <a:pt x="228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394">
              <a:extLst>
                <a:ext uri="{FF2B5EF4-FFF2-40B4-BE49-F238E27FC236}">
                  <a16:creationId xmlns:a16="http://schemas.microsoft.com/office/drawing/2014/main" id="{00F1E4AF-3D27-F845-AFEC-2333B3B68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5635" y="2797175"/>
              <a:ext cx="485775" cy="719138"/>
            </a:xfrm>
            <a:custGeom>
              <a:avLst/>
              <a:gdLst>
                <a:gd name="T0" fmla="*/ 0 w 309"/>
                <a:gd name="T1" fmla="*/ 719138 h 453"/>
                <a:gd name="T2" fmla="*/ 0 w 309"/>
                <a:gd name="T3" fmla="*/ 0 h 453"/>
                <a:gd name="T4" fmla="*/ 485775 w 309"/>
                <a:gd name="T5" fmla="*/ 0 h 45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309" h="453">
                  <a:moveTo>
                    <a:pt x="0" y="453"/>
                  </a:moveTo>
                  <a:lnTo>
                    <a:pt x="0" y="0"/>
                  </a:lnTo>
                  <a:lnTo>
                    <a:pt x="30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395">
              <a:extLst>
                <a:ext uri="{FF2B5EF4-FFF2-40B4-BE49-F238E27FC236}">
                  <a16:creationId xmlns:a16="http://schemas.microsoft.com/office/drawing/2014/main" id="{AE81C7F7-00F3-574C-8FF8-7697FDD3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6685" y="3697288"/>
              <a:ext cx="781050" cy="300037"/>
            </a:xfrm>
            <a:custGeom>
              <a:avLst/>
              <a:gdLst>
                <a:gd name="T0" fmla="*/ 781050 w 492"/>
                <a:gd name="T1" fmla="*/ 0 h 189"/>
                <a:gd name="T2" fmla="*/ 609600 w 492"/>
                <a:gd name="T3" fmla="*/ 0 h 189"/>
                <a:gd name="T4" fmla="*/ 609600 w 492"/>
                <a:gd name="T5" fmla="*/ 300037 h 189"/>
                <a:gd name="T6" fmla="*/ 0 w 492"/>
                <a:gd name="T7" fmla="*/ 300037 h 189"/>
                <a:gd name="T8" fmla="*/ 0 w 492"/>
                <a:gd name="T9" fmla="*/ 204787 h 18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92" h="189">
                  <a:moveTo>
                    <a:pt x="492" y="0"/>
                  </a:moveTo>
                  <a:lnTo>
                    <a:pt x="384" y="0"/>
                  </a:lnTo>
                  <a:lnTo>
                    <a:pt x="384" y="189"/>
                  </a:lnTo>
                  <a:lnTo>
                    <a:pt x="0" y="189"/>
                  </a:lnTo>
                  <a:lnTo>
                    <a:pt x="0" y="129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Text Box 396">
              <a:extLst>
                <a:ext uri="{FF2B5EF4-FFF2-40B4-BE49-F238E27FC236}">
                  <a16:creationId xmlns:a16="http://schemas.microsoft.com/office/drawing/2014/main" id="{16B4046C-B0B7-E345-9BFE-F664609F71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13297" y="2671763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4" name="Freeform 397">
              <a:extLst>
                <a:ext uri="{FF2B5EF4-FFF2-40B4-BE49-F238E27FC236}">
                  <a16:creationId xmlns:a16="http://schemas.microsoft.com/office/drawing/2014/main" id="{57DD3B7E-9791-A745-B17E-77A3B39AE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1985" y="3987800"/>
              <a:ext cx="114300" cy="495300"/>
            </a:xfrm>
            <a:custGeom>
              <a:avLst/>
              <a:gdLst>
                <a:gd name="T0" fmla="*/ 114300 w 72"/>
                <a:gd name="T1" fmla="*/ 0 h 312"/>
                <a:gd name="T2" fmla="*/ 114300 w 72"/>
                <a:gd name="T3" fmla="*/ 495300 h 312"/>
                <a:gd name="T4" fmla="*/ 0 w 72"/>
                <a:gd name="T5" fmla="*/ 495300 h 312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" h="312">
                  <a:moveTo>
                    <a:pt x="72" y="0"/>
                  </a:moveTo>
                  <a:lnTo>
                    <a:pt x="72" y="312"/>
                  </a:lnTo>
                  <a:lnTo>
                    <a:pt x="0" y="312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398">
              <a:extLst>
                <a:ext uri="{FF2B5EF4-FFF2-40B4-BE49-F238E27FC236}">
                  <a16:creationId xmlns:a16="http://schemas.microsoft.com/office/drawing/2014/main" id="{7B5A2B78-413E-A644-9D73-7FB77B2D2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3497" y="4221163"/>
              <a:ext cx="3252788" cy="595312"/>
            </a:xfrm>
            <a:custGeom>
              <a:avLst/>
              <a:gdLst>
                <a:gd name="T0" fmla="*/ 3252788 w 2049"/>
                <a:gd name="T1" fmla="*/ 223837 h 375"/>
                <a:gd name="T2" fmla="*/ 3252788 w 2049"/>
                <a:gd name="T3" fmla="*/ 595312 h 375"/>
                <a:gd name="T4" fmla="*/ 600075 w 2049"/>
                <a:gd name="T5" fmla="*/ 595312 h 375"/>
                <a:gd name="T6" fmla="*/ 600075 w 2049"/>
                <a:gd name="T7" fmla="*/ 0 h 375"/>
                <a:gd name="T8" fmla="*/ 0 w 2049"/>
                <a:gd name="T9" fmla="*/ 0 h 3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49" h="375">
                  <a:moveTo>
                    <a:pt x="2049" y="141"/>
                  </a:moveTo>
                  <a:lnTo>
                    <a:pt x="2049" y="375"/>
                  </a:lnTo>
                  <a:lnTo>
                    <a:pt x="378" y="375"/>
                  </a:lnTo>
                  <a:lnTo>
                    <a:pt x="378" y="0"/>
                  </a:lnTo>
                  <a:lnTo>
                    <a:pt x="0" y="0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399">
              <a:extLst>
                <a:ext uri="{FF2B5EF4-FFF2-40B4-BE49-F238E27FC236}">
                  <a16:creationId xmlns:a16="http://schemas.microsoft.com/office/drawing/2014/main" id="{FB2DEE31-1C18-2C40-B4A7-F449EB1C7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6747" y="3687763"/>
              <a:ext cx="371475" cy="1162050"/>
            </a:xfrm>
            <a:custGeom>
              <a:avLst/>
              <a:gdLst>
                <a:gd name="T0" fmla="*/ 0 w 234"/>
                <a:gd name="T1" fmla="*/ 0 h 729"/>
                <a:gd name="T2" fmla="*/ 0 w 234"/>
                <a:gd name="T3" fmla="*/ 1162050 h 729"/>
                <a:gd name="T4" fmla="*/ 371475 w 234"/>
                <a:gd name="T5" fmla="*/ 1162050 h 729"/>
                <a:gd name="T6" fmla="*/ 371475 w 234"/>
                <a:gd name="T7" fmla="*/ 1042498 h 72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34" h="729">
                  <a:moveTo>
                    <a:pt x="0" y="0"/>
                  </a:moveTo>
                  <a:lnTo>
                    <a:pt x="0" y="729"/>
                  </a:lnTo>
                  <a:lnTo>
                    <a:pt x="234" y="729"/>
                  </a:lnTo>
                  <a:lnTo>
                    <a:pt x="234" y="65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Text Box 400">
              <a:extLst>
                <a:ext uri="{FF2B5EF4-FFF2-40B4-BE49-F238E27FC236}">
                  <a16:creationId xmlns:a16="http://schemas.microsoft.com/office/drawing/2014/main" id="{223EB106-D57E-C94C-B38B-849155B79E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90166" y="5478463"/>
              <a:ext cx="2125662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Supply Network</a:t>
              </a:r>
            </a:p>
          </p:txBody>
        </p:sp>
        <p:sp>
          <p:nvSpPr>
            <p:cNvPr id="88" name="Line 401">
              <a:extLst>
                <a:ext uri="{FF2B5EF4-FFF2-40B4-BE49-F238E27FC236}">
                  <a16:creationId xmlns:a16="http://schemas.microsoft.com/office/drawing/2014/main" id="{232A968F-FF09-4F4B-B0A6-DB33A7DE2C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03535" y="3502025"/>
              <a:ext cx="38100" cy="4286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402">
              <a:extLst>
                <a:ext uri="{FF2B5EF4-FFF2-40B4-BE49-F238E27FC236}">
                  <a16:creationId xmlns:a16="http://schemas.microsoft.com/office/drawing/2014/main" id="{8C74099C-1870-5D46-8578-1D72BA74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160" y="2492375"/>
              <a:ext cx="2705100" cy="1204913"/>
            </a:xfrm>
            <a:custGeom>
              <a:avLst/>
              <a:gdLst>
                <a:gd name="T0" fmla="*/ 2705100 w 1704"/>
                <a:gd name="T1" fmla="*/ 1204913 h 759"/>
                <a:gd name="T2" fmla="*/ 2524125 w 1704"/>
                <a:gd name="T3" fmla="*/ 1204913 h 759"/>
                <a:gd name="T4" fmla="*/ 2524125 w 1704"/>
                <a:gd name="T5" fmla="*/ 0 h 759"/>
                <a:gd name="T6" fmla="*/ 347663 w 1704"/>
                <a:gd name="T7" fmla="*/ 0 h 759"/>
                <a:gd name="T8" fmla="*/ 347663 w 1704"/>
                <a:gd name="T9" fmla="*/ 547688 h 759"/>
                <a:gd name="T10" fmla="*/ 0 w 1704"/>
                <a:gd name="T11" fmla="*/ 547688 h 75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704" h="759">
                  <a:moveTo>
                    <a:pt x="1704" y="759"/>
                  </a:moveTo>
                  <a:lnTo>
                    <a:pt x="1590" y="759"/>
                  </a:lnTo>
                  <a:lnTo>
                    <a:pt x="1590" y="0"/>
                  </a:lnTo>
                  <a:lnTo>
                    <a:pt x="219" y="0"/>
                  </a:lnTo>
                  <a:lnTo>
                    <a:pt x="219" y="345"/>
                  </a:lnTo>
                  <a:lnTo>
                    <a:pt x="0" y="345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51A52604-98AA-704C-8305-78CA43AD2FCC}"/>
              </a:ext>
            </a:extLst>
          </p:cNvPr>
          <p:cNvSpPr txBox="1"/>
          <p:nvPr/>
        </p:nvSpPr>
        <p:spPr>
          <a:xfrm>
            <a:off x="984152" y="5979674"/>
            <a:ext cx="430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Partitioned modules (e.g., FM algorithm)</a:t>
            </a:r>
          </a:p>
        </p:txBody>
      </p:sp>
    </p:spTree>
    <p:extLst>
      <p:ext uri="{BB962C8B-B14F-4D97-AF65-F5344CB8AC3E}">
        <p14:creationId xmlns:p14="http://schemas.microsoft.com/office/powerpoint/2010/main" val="36433826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127766"/>
              <a:gd name="adj2" fmla="val -942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30" name="CustomShape 1">
            <a:extLst>
              <a:ext uri="{FF2B5EF4-FFF2-40B4-BE49-F238E27FC236}">
                <a16:creationId xmlns:a16="http://schemas.microsoft.com/office/drawing/2014/main" id="{0363101E-AC22-6C49-9AC0-DC0F0C5C9B0B}"/>
              </a:ext>
            </a:extLst>
          </p:cNvPr>
          <p:cNvSpPr/>
          <p:nvPr/>
        </p:nvSpPr>
        <p:spPr>
          <a:xfrm>
            <a:off x="1433160" y="477519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31" name="CustomShape 2">
            <a:extLst>
              <a:ext uri="{FF2B5EF4-FFF2-40B4-BE49-F238E27FC236}">
                <a16:creationId xmlns:a16="http://schemas.microsoft.com/office/drawing/2014/main" id="{0AFACDBF-2092-3847-ADA2-08AFDA80382B}"/>
              </a:ext>
            </a:extLst>
          </p:cNvPr>
          <p:cNvSpPr/>
          <p:nvPr/>
        </p:nvSpPr>
        <p:spPr>
          <a:xfrm>
            <a:off x="1433160" y="398319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32" name="CustomShape 3">
            <a:extLst>
              <a:ext uri="{FF2B5EF4-FFF2-40B4-BE49-F238E27FC236}">
                <a16:creationId xmlns:a16="http://schemas.microsoft.com/office/drawing/2014/main" id="{6394CE15-1CB2-7743-AF4E-0A8A72B91BE7}"/>
              </a:ext>
            </a:extLst>
          </p:cNvPr>
          <p:cNvSpPr/>
          <p:nvPr/>
        </p:nvSpPr>
        <p:spPr>
          <a:xfrm>
            <a:off x="1433160" y="319119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33" name="CustomShape 4">
            <a:extLst>
              <a:ext uri="{FF2B5EF4-FFF2-40B4-BE49-F238E27FC236}">
                <a16:creationId xmlns:a16="http://schemas.microsoft.com/office/drawing/2014/main" id="{A8746770-4D26-DF47-A382-D3BB4BAC9DF0}"/>
              </a:ext>
            </a:extLst>
          </p:cNvPr>
          <p:cNvSpPr/>
          <p:nvPr/>
        </p:nvSpPr>
        <p:spPr>
          <a:xfrm>
            <a:off x="2441520" y="340719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34" name="CustomShape 5">
            <a:extLst>
              <a:ext uri="{FF2B5EF4-FFF2-40B4-BE49-F238E27FC236}">
                <a16:creationId xmlns:a16="http://schemas.microsoft.com/office/drawing/2014/main" id="{3815F6F2-108B-D644-A5D1-D6C100990585}"/>
              </a:ext>
            </a:extLst>
          </p:cNvPr>
          <p:cNvSpPr/>
          <p:nvPr/>
        </p:nvSpPr>
        <p:spPr>
          <a:xfrm flipH="1">
            <a:off x="1288440" y="3191192"/>
            <a:ext cx="360" cy="237600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5" name="CustomShape 6">
            <a:extLst>
              <a:ext uri="{FF2B5EF4-FFF2-40B4-BE49-F238E27FC236}">
                <a16:creationId xmlns:a16="http://schemas.microsoft.com/office/drawing/2014/main" id="{5459BCC9-4063-3E48-80DB-0294E2CFDD8E}"/>
              </a:ext>
            </a:extLst>
          </p:cNvPr>
          <p:cNvSpPr/>
          <p:nvPr/>
        </p:nvSpPr>
        <p:spPr>
          <a:xfrm rot="16200000">
            <a:off x="342720" y="412215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36" name="CustomShape 7">
            <a:extLst>
              <a:ext uri="{FF2B5EF4-FFF2-40B4-BE49-F238E27FC236}">
                <a16:creationId xmlns:a16="http://schemas.microsoft.com/office/drawing/2014/main" id="{9FE70DE8-C251-DB47-AD51-5D9759E72C59}"/>
              </a:ext>
            </a:extLst>
          </p:cNvPr>
          <p:cNvSpPr/>
          <p:nvPr/>
        </p:nvSpPr>
        <p:spPr>
          <a:xfrm>
            <a:off x="2994670" y="2819041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 dirty="0"/>
          </a:p>
        </p:txBody>
      </p:sp>
      <p:sp>
        <p:nvSpPr>
          <p:cNvPr id="37" name="CustomShape 8">
            <a:extLst>
              <a:ext uri="{FF2B5EF4-FFF2-40B4-BE49-F238E27FC236}">
                <a16:creationId xmlns:a16="http://schemas.microsoft.com/office/drawing/2014/main" id="{D862A3F4-83B9-534F-86F6-08E34370748A}"/>
              </a:ext>
            </a:extLst>
          </p:cNvPr>
          <p:cNvSpPr/>
          <p:nvPr/>
        </p:nvSpPr>
        <p:spPr>
          <a:xfrm>
            <a:off x="1433160" y="3047192"/>
            <a:ext cx="2088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8" name="CustomShape 9">
            <a:extLst>
              <a:ext uri="{FF2B5EF4-FFF2-40B4-BE49-F238E27FC236}">
                <a16:creationId xmlns:a16="http://schemas.microsoft.com/office/drawing/2014/main" id="{739C43C4-C70D-D44D-9948-BFFA9F6BF98F}"/>
              </a:ext>
            </a:extLst>
          </p:cNvPr>
          <p:cNvSpPr/>
          <p:nvPr/>
        </p:nvSpPr>
        <p:spPr>
          <a:xfrm>
            <a:off x="542166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39" name="CustomShape 10">
            <a:extLst>
              <a:ext uri="{FF2B5EF4-FFF2-40B4-BE49-F238E27FC236}">
                <a16:creationId xmlns:a16="http://schemas.microsoft.com/office/drawing/2014/main" id="{95EADC42-EE68-A346-A382-43F27C151CB7}"/>
              </a:ext>
            </a:extLst>
          </p:cNvPr>
          <p:cNvSpPr/>
          <p:nvPr/>
        </p:nvSpPr>
        <p:spPr>
          <a:xfrm>
            <a:off x="4989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40" name="CustomShape 11">
            <a:extLst>
              <a:ext uri="{FF2B5EF4-FFF2-40B4-BE49-F238E27FC236}">
                <a16:creationId xmlns:a16="http://schemas.microsoft.com/office/drawing/2014/main" id="{AD5934B3-1788-E64D-BBFE-DA364929D90B}"/>
              </a:ext>
            </a:extLst>
          </p:cNvPr>
          <p:cNvSpPr/>
          <p:nvPr/>
        </p:nvSpPr>
        <p:spPr>
          <a:xfrm>
            <a:off x="5853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41" name="CustomShape 12">
            <a:extLst>
              <a:ext uri="{FF2B5EF4-FFF2-40B4-BE49-F238E27FC236}">
                <a16:creationId xmlns:a16="http://schemas.microsoft.com/office/drawing/2014/main" id="{CCB25584-2204-794B-B45B-FF98F8B8626C}"/>
              </a:ext>
            </a:extLst>
          </p:cNvPr>
          <p:cNvSpPr/>
          <p:nvPr/>
        </p:nvSpPr>
        <p:spPr>
          <a:xfrm flipH="1">
            <a:off x="5168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2" name="CustomShape 13">
            <a:extLst>
              <a:ext uri="{FF2B5EF4-FFF2-40B4-BE49-F238E27FC236}">
                <a16:creationId xmlns:a16="http://schemas.microsoft.com/office/drawing/2014/main" id="{644894C6-C3E7-FE46-9EBC-77ACE2A9C901}"/>
              </a:ext>
            </a:extLst>
          </p:cNvPr>
          <p:cNvSpPr/>
          <p:nvPr/>
        </p:nvSpPr>
        <p:spPr>
          <a:xfrm>
            <a:off x="560166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3" name="CustomShape 14">
            <a:extLst>
              <a:ext uri="{FF2B5EF4-FFF2-40B4-BE49-F238E27FC236}">
                <a16:creationId xmlns:a16="http://schemas.microsoft.com/office/drawing/2014/main" id="{0D3EAB08-0EDB-7144-B9F4-CE92E991B0C0}"/>
              </a:ext>
            </a:extLst>
          </p:cNvPr>
          <p:cNvSpPr/>
          <p:nvPr/>
        </p:nvSpPr>
        <p:spPr>
          <a:xfrm>
            <a:off x="689802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44" name="CustomShape 15">
            <a:extLst>
              <a:ext uri="{FF2B5EF4-FFF2-40B4-BE49-F238E27FC236}">
                <a16:creationId xmlns:a16="http://schemas.microsoft.com/office/drawing/2014/main" id="{B9917802-EF4C-974A-B366-5EE6AC7D15A6}"/>
              </a:ext>
            </a:extLst>
          </p:cNvPr>
          <p:cNvSpPr/>
          <p:nvPr/>
        </p:nvSpPr>
        <p:spPr>
          <a:xfrm>
            <a:off x="6465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45" name="CustomShape 16">
            <a:extLst>
              <a:ext uri="{FF2B5EF4-FFF2-40B4-BE49-F238E27FC236}">
                <a16:creationId xmlns:a16="http://schemas.microsoft.com/office/drawing/2014/main" id="{2B8D28D7-8622-FA4A-A5B4-495CBCF385D2}"/>
              </a:ext>
            </a:extLst>
          </p:cNvPr>
          <p:cNvSpPr/>
          <p:nvPr/>
        </p:nvSpPr>
        <p:spPr>
          <a:xfrm>
            <a:off x="740202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46" name="CustomShape 17">
            <a:extLst>
              <a:ext uri="{FF2B5EF4-FFF2-40B4-BE49-F238E27FC236}">
                <a16:creationId xmlns:a16="http://schemas.microsoft.com/office/drawing/2014/main" id="{B4FB74A6-1FA9-6640-A3C1-BFAF949ADC06}"/>
              </a:ext>
            </a:extLst>
          </p:cNvPr>
          <p:cNvSpPr/>
          <p:nvPr/>
        </p:nvSpPr>
        <p:spPr>
          <a:xfrm>
            <a:off x="7078020" y="419919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7" name="CustomShape 18">
            <a:extLst>
              <a:ext uri="{FF2B5EF4-FFF2-40B4-BE49-F238E27FC236}">
                <a16:creationId xmlns:a16="http://schemas.microsoft.com/office/drawing/2014/main" id="{88A16709-4575-0E40-98A4-2394F68ACB0C}"/>
              </a:ext>
            </a:extLst>
          </p:cNvPr>
          <p:cNvSpPr/>
          <p:nvPr/>
        </p:nvSpPr>
        <p:spPr>
          <a:xfrm flipH="1">
            <a:off x="6644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8" name="CustomShape 19">
            <a:extLst>
              <a:ext uri="{FF2B5EF4-FFF2-40B4-BE49-F238E27FC236}">
                <a16:creationId xmlns:a16="http://schemas.microsoft.com/office/drawing/2014/main" id="{7AB86FC9-16E4-FB4E-9033-386636D2BD16}"/>
              </a:ext>
            </a:extLst>
          </p:cNvPr>
          <p:cNvSpPr/>
          <p:nvPr/>
        </p:nvSpPr>
        <p:spPr>
          <a:xfrm>
            <a:off x="6177660" y="3047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49" name="CustomShape 20">
            <a:extLst>
              <a:ext uri="{FF2B5EF4-FFF2-40B4-BE49-F238E27FC236}">
                <a16:creationId xmlns:a16="http://schemas.microsoft.com/office/drawing/2014/main" id="{3CF37230-588F-2647-A053-E2B03333A50C}"/>
              </a:ext>
            </a:extLst>
          </p:cNvPr>
          <p:cNvSpPr/>
          <p:nvPr/>
        </p:nvSpPr>
        <p:spPr>
          <a:xfrm flipH="1">
            <a:off x="5600940" y="3407192"/>
            <a:ext cx="755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0" name="CustomShape 21">
            <a:extLst>
              <a:ext uri="{FF2B5EF4-FFF2-40B4-BE49-F238E27FC236}">
                <a16:creationId xmlns:a16="http://schemas.microsoft.com/office/drawing/2014/main" id="{F42041E0-FC0A-1140-A84E-D4227FA3A9F7}"/>
              </a:ext>
            </a:extLst>
          </p:cNvPr>
          <p:cNvSpPr/>
          <p:nvPr/>
        </p:nvSpPr>
        <p:spPr>
          <a:xfrm>
            <a:off x="6357660" y="3407192"/>
            <a:ext cx="719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1" name="CustomShape 22">
            <a:extLst>
              <a:ext uri="{FF2B5EF4-FFF2-40B4-BE49-F238E27FC236}">
                <a16:creationId xmlns:a16="http://schemas.microsoft.com/office/drawing/2014/main" id="{A6DB9757-11AE-C843-ABF6-38975E54113F}"/>
              </a:ext>
            </a:extLst>
          </p:cNvPr>
          <p:cNvSpPr/>
          <p:nvPr/>
        </p:nvSpPr>
        <p:spPr>
          <a:xfrm>
            <a:off x="4305660" y="5239232"/>
            <a:ext cx="4392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(d) Postfix expression: 12H34VH</a:t>
            </a:r>
            <a:endParaRPr/>
          </a:p>
        </p:txBody>
      </p:sp>
      <p:sp>
        <p:nvSpPr>
          <p:cNvPr id="52" name="CustomShape 23">
            <a:extLst>
              <a:ext uri="{FF2B5EF4-FFF2-40B4-BE49-F238E27FC236}">
                <a16:creationId xmlns:a16="http://schemas.microsoft.com/office/drawing/2014/main" id="{3627B9F9-7610-3C4B-AEA1-9CD7B68F9C5F}"/>
              </a:ext>
            </a:extLst>
          </p:cNvPr>
          <p:cNvSpPr/>
          <p:nvPr/>
        </p:nvSpPr>
        <p:spPr>
          <a:xfrm>
            <a:off x="1217160" y="5711552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B25536C9-FC6C-A143-9800-98E55E3E0B00}"/>
              </a:ext>
            </a:extLst>
          </p:cNvPr>
          <p:cNvSpPr/>
          <p:nvPr/>
        </p:nvSpPr>
        <p:spPr>
          <a:xfrm>
            <a:off x="4953974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C8613408-9998-5748-9CF4-6EC68F6EA5A1}"/>
              </a:ext>
            </a:extLst>
          </p:cNvPr>
          <p:cNvSpPr/>
          <p:nvPr/>
        </p:nvSpPr>
        <p:spPr>
          <a:xfrm>
            <a:off x="6465370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931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C0327-CD6E-E643-A6EF-39DF294C4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using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283FE-7586-8D4E-AB12-92B2E06F8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similar to the parathesis checking problem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Modification</a:t>
            </a:r>
          </a:p>
          <a:p>
            <a:pPr lvl="1"/>
            <a:r>
              <a:rPr lang="en-US" dirty="0"/>
              <a:t>V/H: pack the top-two blocks (subtrees) vertically/horizontally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875C9-1C50-1748-BAB4-284AE346FB4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8573" y="968207"/>
            <a:ext cx="7886700" cy="4416552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D45C4E-51CB-9B46-8E85-C6B11E542816}"/>
              </a:ext>
            </a:extLst>
          </p:cNvPr>
          <p:cNvSpPr txBox="1"/>
          <p:nvPr/>
        </p:nvSpPr>
        <p:spPr>
          <a:xfrm>
            <a:off x="6315683" y="3885537"/>
            <a:ext cx="6094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https://www.geeksforgeeks.org/check-for-balanced-parentheses-in-an-expression/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19598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1E4E-3BA3-8B46-A9DF-AF6898E42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Handle Non-Slicing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2F310-EF3C-4C40-A59F-351F3B5D7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 NEP to include pre-defined non-slicing block</a:t>
            </a:r>
          </a:p>
        </p:txBody>
      </p:sp>
      <p:sp>
        <p:nvSpPr>
          <p:cNvPr id="4" name="Line 27">
            <a:extLst>
              <a:ext uri="{FF2B5EF4-FFF2-40B4-BE49-F238E27FC236}">
                <a16:creationId xmlns:a16="http://schemas.microsoft.com/office/drawing/2014/main" id="{D9E9A623-C85D-3940-95F2-D0E56B04E04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29402" y="3721098"/>
            <a:ext cx="0" cy="819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28">
            <a:extLst>
              <a:ext uri="{FF2B5EF4-FFF2-40B4-BE49-F238E27FC236}">
                <a16:creationId xmlns:a16="http://schemas.microsoft.com/office/drawing/2014/main" id="{553B73A6-F21F-CF46-A188-4AEF82214DA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57902" y="3725861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29">
            <a:extLst>
              <a:ext uri="{FF2B5EF4-FFF2-40B4-BE49-F238E27FC236}">
                <a16:creationId xmlns:a16="http://schemas.microsoft.com/office/drawing/2014/main" id="{D4DC55A3-1D83-0047-90E1-C9EB7C24E52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86402" y="3721098"/>
            <a:ext cx="1147762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30">
            <a:extLst>
              <a:ext uri="{FF2B5EF4-FFF2-40B4-BE49-F238E27FC236}">
                <a16:creationId xmlns:a16="http://schemas.microsoft.com/office/drawing/2014/main" id="{CFF0A915-A1DB-BD49-8116-EBB8B9C4EA7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38927" y="3740148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31">
            <a:extLst>
              <a:ext uri="{FF2B5EF4-FFF2-40B4-BE49-F238E27FC236}">
                <a16:creationId xmlns:a16="http://schemas.microsoft.com/office/drawing/2014/main" id="{1C903D8E-A20E-A64F-AC48-B3F83BF8049A}"/>
              </a:ext>
            </a:extLst>
          </p:cNvPr>
          <p:cNvSpPr>
            <a:spLocks noChangeShapeType="1"/>
          </p:cNvSpPr>
          <p:nvPr/>
        </p:nvSpPr>
        <p:spPr bwMode="auto">
          <a:xfrm>
            <a:off x="9343689" y="3735386"/>
            <a:ext cx="1147763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32">
            <a:extLst>
              <a:ext uri="{FF2B5EF4-FFF2-40B4-BE49-F238E27FC236}">
                <a16:creationId xmlns:a16="http://schemas.microsoft.com/office/drawing/2014/main" id="{AB05455B-8495-7041-99A8-60AD9BAA24E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11514" y="3735386"/>
            <a:ext cx="442913" cy="768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33">
            <a:extLst>
              <a:ext uri="{FF2B5EF4-FFF2-40B4-BE49-F238E27FC236}">
                <a16:creationId xmlns:a16="http://schemas.microsoft.com/office/drawing/2014/main" id="{FA1563A9-4E49-914E-84F6-DFF64B612FB4}"/>
              </a:ext>
            </a:extLst>
          </p:cNvPr>
          <p:cNvSpPr>
            <a:spLocks noChangeShapeType="1"/>
          </p:cNvSpPr>
          <p:nvPr/>
        </p:nvSpPr>
        <p:spPr bwMode="auto">
          <a:xfrm>
            <a:off x="6354427" y="3735386"/>
            <a:ext cx="438150" cy="758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34">
            <a:extLst>
              <a:ext uri="{FF2B5EF4-FFF2-40B4-BE49-F238E27FC236}">
                <a16:creationId xmlns:a16="http://schemas.microsoft.com/office/drawing/2014/main" id="{BEAC62CE-0E9C-1F4D-A303-95748B8DFDF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06781" y="3082923"/>
            <a:ext cx="1760571" cy="4349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35">
            <a:extLst>
              <a:ext uri="{FF2B5EF4-FFF2-40B4-BE49-F238E27FC236}">
                <a16:creationId xmlns:a16="http://schemas.microsoft.com/office/drawing/2014/main" id="{9AF9DDB7-133F-EF44-B7C8-3A8F5DDE2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7827" y="3082923"/>
            <a:ext cx="1155700" cy="6667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36">
            <a:extLst>
              <a:ext uri="{FF2B5EF4-FFF2-40B4-BE49-F238E27FC236}">
                <a16:creationId xmlns:a16="http://schemas.microsoft.com/office/drawing/2014/main" id="{40BA0BDF-7D83-544A-8118-406A5766673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267379" y="3078161"/>
            <a:ext cx="379412" cy="6572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37">
            <a:extLst>
              <a:ext uri="{FF2B5EF4-FFF2-40B4-BE49-F238E27FC236}">
                <a16:creationId xmlns:a16="http://schemas.microsoft.com/office/drawing/2014/main" id="{E5557A1A-6EFE-924D-AB3B-EDE527A883B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51554" y="3082923"/>
            <a:ext cx="382587" cy="6619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38">
            <a:extLst>
              <a:ext uri="{FF2B5EF4-FFF2-40B4-BE49-F238E27FC236}">
                <a16:creationId xmlns:a16="http://schemas.microsoft.com/office/drawing/2014/main" id="{E8FA8393-517C-064B-87AE-6A8D684DA069}"/>
              </a:ext>
            </a:extLst>
          </p:cNvPr>
          <p:cNvSpPr>
            <a:spLocks noChangeShapeType="1"/>
          </p:cNvSpPr>
          <p:nvPr/>
        </p:nvSpPr>
        <p:spPr bwMode="auto">
          <a:xfrm>
            <a:off x="9286539" y="2449511"/>
            <a:ext cx="1130065" cy="4699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39">
            <a:extLst>
              <a:ext uri="{FF2B5EF4-FFF2-40B4-BE49-F238E27FC236}">
                <a16:creationId xmlns:a16="http://schemas.microsoft.com/office/drawing/2014/main" id="{145A7477-262D-C347-B956-A5D4647431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211802" y="2449511"/>
            <a:ext cx="1079500" cy="6238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8A49D6AD-FE02-B04B-9755-3CFE0EFDC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2349500" cy="2347913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 i="1">
              <a:ea typeface="SimSun" panose="02010600030101010101" pitchFamily="2" charset="-122"/>
            </a:endParaRPr>
          </a:p>
        </p:txBody>
      </p:sp>
      <p:sp>
        <p:nvSpPr>
          <p:cNvPr id="18" name="Rectangle 41">
            <a:extLst>
              <a:ext uri="{FF2B5EF4-FFF2-40B4-BE49-F238E27FC236}">
                <a16:creationId xmlns:a16="http://schemas.microsoft.com/office/drawing/2014/main" id="{DE19308C-97BB-7A4E-8850-83851ABD17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669" y="2295523"/>
            <a:ext cx="1677988" cy="1677988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9" name="Line 42">
            <a:extLst>
              <a:ext uri="{FF2B5EF4-FFF2-40B4-BE49-F238E27FC236}">
                <a16:creationId xmlns:a16="http://schemas.microsoft.com/office/drawing/2014/main" id="{D6A178CB-535B-7E4E-9439-0882D13D73A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8469" y="2798761"/>
            <a:ext cx="0" cy="11747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43">
            <a:extLst>
              <a:ext uri="{FF2B5EF4-FFF2-40B4-BE49-F238E27FC236}">
                <a16:creationId xmlns:a16="http://schemas.microsoft.com/office/drawing/2014/main" id="{320E8CC1-80C5-1B43-947A-2314A731D7E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41557" y="2295523"/>
            <a:ext cx="1587" cy="10953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44">
            <a:extLst>
              <a:ext uri="{FF2B5EF4-FFF2-40B4-BE49-F238E27FC236}">
                <a16:creationId xmlns:a16="http://schemas.microsoft.com/office/drawing/2014/main" id="{83D2EA13-36F1-6B4A-A4F2-9244AE10EDDF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0532" y="3384548"/>
            <a:ext cx="1112837" cy="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45">
            <a:extLst>
              <a:ext uri="{FF2B5EF4-FFF2-40B4-BE49-F238E27FC236}">
                <a16:creationId xmlns:a16="http://schemas.microsoft.com/office/drawing/2014/main" id="{49544A8E-81FA-BE4B-A1D7-AFD8A49E5906}"/>
              </a:ext>
            </a:extLst>
          </p:cNvPr>
          <p:cNvSpPr>
            <a:spLocks noChangeShapeType="1"/>
          </p:cNvSpPr>
          <p:nvPr/>
        </p:nvSpPr>
        <p:spPr bwMode="auto">
          <a:xfrm>
            <a:off x="2506494" y="2798761"/>
            <a:ext cx="1131888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Rectangle 46">
            <a:extLst>
              <a:ext uri="{FF2B5EF4-FFF2-40B4-BE49-F238E27FC236}">
                <a16:creationId xmlns:a16="http://schemas.microsoft.com/office/drawing/2014/main" id="{BE0ED5D7-DE83-E546-8A7E-BD906B35D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669925" cy="167798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4" name="Line 47">
            <a:extLst>
              <a:ext uri="{FF2B5EF4-FFF2-40B4-BE49-F238E27FC236}">
                <a16:creationId xmlns:a16="http://schemas.microsoft.com/office/drawing/2014/main" id="{1BBB635D-1C10-734F-851F-C0A1C0C94078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3133723"/>
            <a:ext cx="6699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Rectangle 48">
            <a:extLst>
              <a:ext uri="{FF2B5EF4-FFF2-40B4-BE49-F238E27FC236}">
                <a16:creationId xmlns:a16="http://schemas.microsoft.com/office/drawing/2014/main" id="{FF58DA34-7493-3243-8AFF-41E548986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3973511"/>
            <a:ext cx="2347913" cy="6699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6" name="Line 49">
            <a:extLst>
              <a:ext uri="{FF2B5EF4-FFF2-40B4-BE49-F238E27FC236}">
                <a16:creationId xmlns:a16="http://schemas.microsoft.com/office/drawing/2014/main" id="{53B52366-94E2-144D-8BA2-5F77731E9DD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4308473"/>
            <a:ext cx="234791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Text Box 50">
            <a:extLst>
              <a:ext uri="{FF2B5EF4-FFF2-40B4-BE49-F238E27FC236}">
                <a16:creationId xmlns:a16="http://schemas.microsoft.com/office/drawing/2014/main" id="{15B18FCB-BA8A-7049-A7B8-4AB39259B4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0719" y="3355973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8" name="Text Box 51">
            <a:extLst>
              <a:ext uri="{FF2B5EF4-FFF2-40B4-BE49-F238E27FC236}">
                <a16:creationId xmlns:a16="http://schemas.microsoft.com/office/drawing/2014/main" id="{616AB7E1-06DA-6640-90FB-9A8068F583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7069" y="251301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52">
            <a:extLst>
              <a:ext uri="{FF2B5EF4-FFF2-40B4-BE49-F238E27FC236}">
                <a16:creationId xmlns:a16="http://schemas.microsoft.com/office/drawing/2014/main" id="{2A057FC6-7761-BD43-B2DE-16ED254AD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5082" y="3160711"/>
            <a:ext cx="2921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53">
            <a:extLst>
              <a:ext uri="{FF2B5EF4-FFF2-40B4-BE49-F238E27FC236}">
                <a16:creationId xmlns:a16="http://schemas.microsoft.com/office/drawing/2014/main" id="{5FF6351A-382A-0C42-886E-C07A1D8C58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4007" y="235426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54">
            <a:extLst>
              <a:ext uri="{FF2B5EF4-FFF2-40B4-BE49-F238E27FC236}">
                <a16:creationId xmlns:a16="http://schemas.microsoft.com/office/drawing/2014/main" id="{754A0CA4-0DB1-8A4F-A2D3-267EA60BC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382" y="2616198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55">
            <a:extLst>
              <a:ext uri="{FF2B5EF4-FFF2-40B4-BE49-F238E27FC236}">
                <a16:creationId xmlns:a16="http://schemas.microsoft.com/office/drawing/2014/main" id="{6AE5D7A9-75C6-E94E-A78E-0D6FA8D160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332" y="3502023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56">
            <a:extLst>
              <a:ext uri="{FF2B5EF4-FFF2-40B4-BE49-F238E27FC236}">
                <a16:creationId xmlns:a16="http://schemas.microsoft.com/office/drawing/2014/main" id="{BF698D8C-711E-1244-9945-57685D0059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3407" y="28908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g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Text Box 57">
            <a:extLst>
              <a:ext uri="{FF2B5EF4-FFF2-40B4-BE49-F238E27FC236}">
                <a16:creationId xmlns:a16="http://schemas.microsoft.com/office/drawing/2014/main" id="{D2BF5507-A638-5E44-B25B-B338B96C78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5107" y="39576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h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5" name="Text Box 58">
            <a:extLst>
              <a:ext uri="{FF2B5EF4-FFF2-40B4-BE49-F238E27FC236}">
                <a16:creationId xmlns:a16="http://schemas.microsoft.com/office/drawing/2014/main" id="{68FEE992-0056-744E-8623-C8FD7D2E70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3682" y="4306886"/>
            <a:ext cx="2317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i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6" name="Oval 59">
            <a:extLst>
              <a:ext uri="{FF2B5EF4-FFF2-40B4-BE49-F238E27FC236}">
                <a16:creationId xmlns:a16="http://schemas.microsoft.com/office/drawing/2014/main" id="{5F1ACC1F-4D41-FB47-B5B2-4672A9413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6604" y="285749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Text Box 60">
            <a:extLst>
              <a:ext uri="{FF2B5EF4-FFF2-40B4-BE49-F238E27FC236}">
                <a16:creationId xmlns:a16="http://schemas.microsoft.com/office/drawing/2014/main" id="{630D0542-1EA3-5A46-BC90-98FA88E232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88041" y="2919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38" name="Oval 61">
            <a:extLst>
              <a:ext uri="{FF2B5EF4-FFF2-40B4-BE49-F238E27FC236}">
                <a16:creationId xmlns:a16="http://schemas.microsoft.com/office/drawing/2014/main" id="{7B6BABC5-AFDC-EE4F-B8D6-A0909E2BF4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2702" y="22272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62">
            <a:extLst>
              <a:ext uri="{FF2B5EF4-FFF2-40B4-BE49-F238E27FC236}">
                <a16:creationId xmlns:a16="http://schemas.microsoft.com/office/drawing/2014/main" id="{3ACB980D-1CEC-0244-88F4-FCA2CE4574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1439" y="2284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0" name="Text Box 63">
            <a:extLst>
              <a:ext uri="{FF2B5EF4-FFF2-40B4-BE49-F238E27FC236}">
                <a16:creationId xmlns:a16="http://schemas.microsoft.com/office/drawing/2014/main" id="{11E6C609-DC25-754A-8F20-DF12C05A10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6152" y="357504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1" name="Oval 64">
            <a:extLst>
              <a:ext uri="{FF2B5EF4-FFF2-40B4-BE49-F238E27FC236}">
                <a16:creationId xmlns:a16="http://schemas.microsoft.com/office/drawing/2014/main" id="{E4B1CD09-F0F5-FC49-8560-7A0790A43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2177" y="351154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Text Box 65">
            <a:extLst>
              <a:ext uri="{FF2B5EF4-FFF2-40B4-BE49-F238E27FC236}">
                <a16:creationId xmlns:a16="http://schemas.microsoft.com/office/drawing/2014/main" id="{6EAC39CC-7B61-3E4A-8662-651CCAEB8A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9327" y="356869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3" name="Oval 66">
            <a:extLst>
              <a:ext uri="{FF2B5EF4-FFF2-40B4-BE49-F238E27FC236}">
                <a16:creationId xmlns:a16="http://schemas.microsoft.com/office/drawing/2014/main" id="{8B8365FE-5099-9941-9D16-60BAF4DC0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6689" y="2857498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Text Box 67">
            <a:extLst>
              <a:ext uri="{FF2B5EF4-FFF2-40B4-BE49-F238E27FC236}">
                <a16:creationId xmlns:a16="http://schemas.microsoft.com/office/drawing/2014/main" id="{7AB0A23E-8CAF-6C4C-880E-3EA356C00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0189" y="2914648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5" name="Oval 68">
            <a:extLst>
              <a:ext uri="{FF2B5EF4-FFF2-40B4-BE49-F238E27FC236}">
                <a16:creationId xmlns:a16="http://schemas.microsoft.com/office/drawing/2014/main" id="{35D96DF0-94B1-1842-9C19-D1D274C49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0802" y="35099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69">
            <a:extLst>
              <a:ext uri="{FF2B5EF4-FFF2-40B4-BE49-F238E27FC236}">
                <a16:creationId xmlns:a16="http://schemas.microsoft.com/office/drawing/2014/main" id="{949A8D03-0230-1C49-8B04-2C41FE9EA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7314" y="3571873"/>
            <a:ext cx="38735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7" name="Oval 70">
            <a:extLst>
              <a:ext uri="{FF2B5EF4-FFF2-40B4-BE49-F238E27FC236}">
                <a16:creationId xmlns:a16="http://schemas.microsoft.com/office/drawing/2014/main" id="{4E350623-04C8-2E46-B3DE-426E9D346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3066" y="351313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8" name="Text Box 71">
            <a:extLst>
              <a:ext uri="{FF2B5EF4-FFF2-40B4-BE49-F238E27FC236}">
                <a16:creationId xmlns:a16="http://schemas.microsoft.com/office/drawing/2014/main" id="{C53D37E6-21A1-6747-AB02-523F6F1F4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35604" y="35432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h</a:t>
            </a:r>
          </a:p>
        </p:txBody>
      </p:sp>
      <p:sp>
        <p:nvSpPr>
          <p:cNvPr id="49" name="Oval 72">
            <a:extLst>
              <a:ext uri="{FF2B5EF4-FFF2-40B4-BE49-F238E27FC236}">
                <a16:creationId xmlns:a16="http://schemas.microsoft.com/office/drawing/2014/main" id="{023A662F-6607-8643-9BE1-B053ABCA1D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7604" y="351472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0" name="Text Box 73">
            <a:extLst>
              <a:ext uri="{FF2B5EF4-FFF2-40B4-BE49-F238E27FC236}">
                <a16:creationId xmlns:a16="http://schemas.microsoft.com/office/drawing/2014/main" id="{23222D24-C2A3-C744-AE70-DC689A5457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84904" y="355441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i</a:t>
            </a:r>
          </a:p>
        </p:txBody>
      </p:sp>
      <p:sp>
        <p:nvSpPr>
          <p:cNvPr id="51" name="Oval 74">
            <a:extLst>
              <a:ext uri="{FF2B5EF4-FFF2-40B4-BE49-F238E27FC236}">
                <a16:creationId xmlns:a16="http://schemas.microsoft.com/office/drawing/2014/main" id="{8B9EDA8B-13AE-9849-999D-2A005BB79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7327" y="427196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2" name="Text Box 75">
            <a:extLst>
              <a:ext uri="{FF2B5EF4-FFF2-40B4-BE49-F238E27FC236}">
                <a16:creationId xmlns:a16="http://schemas.microsoft.com/office/drawing/2014/main" id="{FC2B38F3-18B5-0C44-A2DD-CB25AAA4CB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45102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53" name="Oval 76">
            <a:extLst>
              <a:ext uri="{FF2B5EF4-FFF2-40B4-BE49-F238E27FC236}">
                <a16:creationId xmlns:a16="http://schemas.microsoft.com/office/drawing/2014/main" id="{67E70B84-B0DC-0045-B85F-9FC5DC931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4064" y="427354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4" name="Text Box 77">
            <a:extLst>
              <a:ext uri="{FF2B5EF4-FFF2-40B4-BE49-F238E27FC236}">
                <a16:creationId xmlns:a16="http://schemas.microsoft.com/office/drawing/2014/main" id="{CCEDFCF1-21B9-664F-BD38-C49A54E13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11839" y="429894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55" name="Oval 78">
            <a:extLst>
              <a:ext uri="{FF2B5EF4-FFF2-40B4-BE49-F238E27FC236}">
                <a16:creationId xmlns:a16="http://schemas.microsoft.com/office/drawing/2014/main" id="{7C170907-E34C-2C45-8E19-FAC20F920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6039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6" name="Text Box 79">
            <a:extLst>
              <a:ext uri="{FF2B5EF4-FFF2-40B4-BE49-F238E27FC236}">
                <a16:creationId xmlns:a16="http://schemas.microsoft.com/office/drawing/2014/main" id="{F827CD4C-D51B-4C48-9C1F-04B493DA35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3814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57" name="Oval 80">
            <a:extLst>
              <a:ext uri="{FF2B5EF4-FFF2-40B4-BE49-F238E27FC236}">
                <a16:creationId xmlns:a16="http://schemas.microsoft.com/office/drawing/2014/main" id="{4AF755AB-0698-864C-9802-D819FE9F1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5477" y="426878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8" name="Text Box 81">
            <a:extLst>
              <a:ext uri="{FF2B5EF4-FFF2-40B4-BE49-F238E27FC236}">
                <a16:creationId xmlns:a16="http://schemas.microsoft.com/office/drawing/2014/main" id="{C3CCDB83-593E-364B-827B-F792B2F1A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8489" y="43179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9" name="Oval 82">
            <a:extLst>
              <a:ext uri="{FF2B5EF4-FFF2-40B4-BE49-F238E27FC236}">
                <a16:creationId xmlns:a16="http://schemas.microsoft.com/office/drawing/2014/main" id="{49923644-1A94-9646-BE15-24EB30258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47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0" name="Text Box 83">
            <a:extLst>
              <a:ext uri="{FF2B5EF4-FFF2-40B4-BE49-F238E27FC236}">
                <a16:creationId xmlns:a16="http://schemas.microsoft.com/office/drawing/2014/main" id="{DD831CD5-0D10-624F-ABB1-11B514807A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12052" y="42925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g</a:t>
            </a:r>
          </a:p>
        </p:txBody>
      </p:sp>
      <p:sp>
        <p:nvSpPr>
          <p:cNvPr id="61" name="Oval 84">
            <a:extLst>
              <a:ext uri="{FF2B5EF4-FFF2-40B4-BE49-F238E27FC236}">
                <a16:creationId xmlns:a16="http://schemas.microsoft.com/office/drawing/2014/main" id="{6155FD3C-9D37-C747-A82D-6868E2EB82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6089" y="426561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2" name="Text Box 85">
            <a:extLst>
              <a:ext uri="{FF2B5EF4-FFF2-40B4-BE49-F238E27FC236}">
                <a16:creationId xmlns:a16="http://schemas.microsoft.com/office/drawing/2014/main" id="{AA32442A-D609-6444-A74D-D9EA372F03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3864" y="4295773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63" name="Oval 86">
            <a:extLst>
              <a:ext uri="{FF2B5EF4-FFF2-40B4-BE49-F238E27FC236}">
                <a16:creationId xmlns:a16="http://schemas.microsoft.com/office/drawing/2014/main" id="{2021B6A9-DAE7-0449-9EEA-2F09D4294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44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4" name="Text Box 87">
            <a:extLst>
              <a:ext uri="{FF2B5EF4-FFF2-40B4-BE49-F238E27FC236}">
                <a16:creationId xmlns:a16="http://schemas.microsoft.com/office/drawing/2014/main" id="{7B8F6F6D-5E3F-5F43-89D1-D876BB054A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6989" y="4306886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66" name="Text Box 89">
            <a:extLst>
              <a:ext uri="{FF2B5EF4-FFF2-40B4-BE49-F238E27FC236}">
                <a16:creationId xmlns:a16="http://schemas.microsoft.com/office/drawing/2014/main" id="{5D4F3AD1-AEAC-1A40-9BA9-680207F13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2924" y="510255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7" name="Oval 90">
            <a:extLst>
              <a:ext uri="{FF2B5EF4-FFF2-40B4-BE49-F238E27FC236}">
                <a16:creationId xmlns:a16="http://schemas.microsoft.com/office/drawing/2014/main" id="{0CA9F064-5C08-D347-BCFC-85D4FECD9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8949" y="5039057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8" name="Text Box 91">
            <a:extLst>
              <a:ext uri="{FF2B5EF4-FFF2-40B4-BE49-F238E27FC236}">
                <a16:creationId xmlns:a16="http://schemas.microsoft.com/office/drawing/2014/main" id="{3195395A-9388-0A4D-A6D3-4D4292FCA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6099" y="509620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9" name="Text Box 92">
            <a:extLst>
              <a:ext uri="{FF2B5EF4-FFF2-40B4-BE49-F238E27FC236}">
                <a16:creationId xmlns:a16="http://schemas.microsoft.com/office/drawing/2014/main" id="{8D5FC279-906C-2743-94BE-576C239D0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1874" y="4996195"/>
            <a:ext cx="321627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Horizontal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top and bottom)</a:t>
            </a:r>
          </a:p>
        </p:txBody>
      </p:sp>
      <p:sp>
        <p:nvSpPr>
          <p:cNvPr id="70" name="Text Box 93">
            <a:extLst>
              <a:ext uri="{FF2B5EF4-FFF2-40B4-BE49-F238E27FC236}">
                <a16:creationId xmlns:a16="http://schemas.microsoft.com/office/drawing/2014/main" id="{763B513C-B114-8A47-A129-EE6FD8D326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7687" y="5675645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1" name="Oval 94">
            <a:extLst>
              <a:ext uri="{FF2B5EF4-FFF2-40B4-BE49-F238E27FC236}">
                <a16:creationId xmlns:a16="http://schemas.microsoft.com/office/drawing/2014/main" id="{B8E9CE05-8021-BF43-9790-12ADFBABD8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3712" y="5612145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2" name="Text Box 95">
            <a:extLst>
              <a:ext uri="{FF2B5EF4-FFF2-40B4-BE49-F238E27FC236}">
                <a16:creationId xmlns:a16="http://schemas.microsoft.com/office/drawing/2014/main" id="{346CED91-5271-4843-B4CC-212D14A95D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7212" y="5669295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3" name="Text Box 96">
            <a:extLst>
              <a:ext uri="{FF2B5EF4-FFF2-40B4-BE49-F238E27FC236}">
                <a16:creationId xmlns:a16="http://schemas.microsoft.com/office/drawing/2014/main" id="{B7EE3B60-1D84-5E40-995E-9C02D7F4F6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6637" y="5572457"/>
            <a:ext cx="3087687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Vertical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left and right)</a:t>
            </a:r>
          </a:p>
        </p:txBody>
      </p:sp>
      <p:sp>
        <p:nvSpPr>
          <p:cNvPr id="74" name="Text Box 97">
            <a:extLst>
              <a:ext uri="{FF2B5EF4-FFF2-40B4-BE49-F238E27FC236}">
                <a16:creationId xmlns:a16="http://schemas.microsoft.com/office/drawing/2014/main" id="{1F14163C-DAC4-294B-B75E-CBFC36AE2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3869" y="5469270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5" name="Oval 98">
            <a:extLst>
              <a:ext uri="{FF2B5EF4-FFF2-40B4-BE49-F238E27FC236}">
                <a16:creationId xmlns:a16="http://schemas.microsoft.com/office/drawing/2014/main" id="{55FE72AA-7268-7547-BC8E-2B15469B5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9894" y="5405770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6" name="Text Box 99">
            <a:extLst>
              <a:ext uri="{FF2B5EF4-FFF2-40B4-BE49-F238E27FC236}">
                <a16:creationId xmlns:a16="http://schemas.microsoft.com/office/drawing/2014/main" id="{22844304-EE88-6F4E-AE73-167BEA0AB6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231" y="5462920"/>
            <a:ext cx="38735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7" name="Text Box 100">
            <a:extLst>
              <a:ext uri="{FF2B5EF4-FFF2-40B4-BE49-F238E27FC236}">
                <a16:creationId xmlns:a16="http://schemas.microsoft.com/office/drawing/2014/main" id="{63033518-8CCF-9141-B135-0AA3C04412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02819" y="5367670"/>
            <a:ext cx="247332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Wheel (4 objects cycled 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around a center object)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EC849C-364E-AA49-81A2-1943FF19A01E}"/>
              </a:ext>
            </a:extLst>
          </p:cNvPr>
          <p:cNvSpPr/>
          <p:nvPr/>
        </p:nvSpPr>
        <p:spPr>
          <a:xfrm>
            <a:off x="2412460" y="2227261"/>
            <a:ext cx="1848255" cy="1829173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 78">
            <a:extLst>
              <a:ext uri="{FF2B5EF4-FFF2-40B4-BE49-F238E27FC236}">
                <a16:creationId xmlns:a16="http://schemas.microsoft.com/office/drawing/2014/main" id="{89067991-5920-7A4E-B211-1A98F178DC80}"/>
              </a:ext>
            </a:extLst>
          </p:cNvPr>
          <p:cNvSpPr/>
          <p:nvPr/>
        </p:nvSpPr>
        <p:spPr>
          <a:xfrm>
            <a:off x="7714034" y="3307404"/>
            <a:ext cx="3093396" cy="1634247"/>
          </a:xfrm>
          <a:custGeom>
            <a:avLst/>
            <a:gdLst>
              <a:gd name="connsiteX0" fmla="*/ 1371600 w 3093396"/>
              <a:gd name="connsiteY0" fmla="*/ 19456 h 1634247"/>
              <a:gd name="connsiteX1" fmla="*/ 1371600 w 3093396"/>
              <a:gd name="connsiteY1" fmla="*/ 19456 h 1634247"/>
              <a:gd name="connsiteX2" fmla="*/ 515566 w 3093396"/>
              <a:gd name="connsiteY2" fmla="*/ 632298 h 1634247"/>
              <a:gd name="connsiteX3" fmla="*/ 466928 w 3093396"/>
              <a:gd name="connsiteY3" fmla="*/ 661481 h 1634247"/>
              <a:gd name="connsiteX4" fmla="*/ 408562 w 3093396"/>
              <a:gd name="connsiteY4" fmla="*/ 690664 h 1634247"/>
              <a:gd name="connsiteX5" fmla="*/ 0 w 3093396"/>
              <a:gd name="connsiteY5" fmla="*/ 1157592 h 1634247"/>
              <a:gd name="connsiteX6" fmla="*/ 68094 w 3093396"/>
              <a:gd name="connsiteY6" fmla="*/ 1634247 h 1634247"/>
              <a:gd name="connsiteX7" fmla="*/ 3093396 w 3093396"/>
              <a:gd name="connsiteY7" fmla="*/ 1575881 h 1634247"/>
              <a:gd name="connsiteX8" fmla="*/ 3064213 w 3093396"/>
              <a:gd name="connsiteY8" fmla="*/ 894945 h 1634247"/>
              <a:gd name="connsiteX9" fmla="*/ 2130357 w 3093396"/>
              <a:gd name="connsiteY9" fmla="*/ 603115 h 1634247"/>
              <a:gd name="connsiteX10" fmla="*/ 1789889 w 3093396"/>
              <a:gd name="connsiteY10" fmla="*/ 0 h 1634247"/>
              <a:gd name="connsiteX11" fmla="*/ 1371600 w 3093396"/>
              <a:gd name="connsiteY11" fmla="*/ 19456 h 163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093396" h="1634247">
                <a:moveTo>
                  <a:pt x="1371600" y="19456"/>
                </a:moveTo>
                <a:lnTo>
                  <a:pt x="1371600" y="19456"/>
                </a:lnTo>
                <a:lnTo>
                  <a:pt x="515566" y="632298"/>
                </a:lnTo>
                <a:cubicBezTo>
                  <a:pt x="500147" y="643240"/>
                  <a:pt x="484483" y="654459"/>
                  <a:pt x="466928" y="661481"/>
                </a:cubicBezTo>
                <a:cubicBezTo>
                  <a:pt x="414031" y="682639"/>
                  <a:pt x="430636" y="668588"/>
                  <a:pt x="408562" y="690664"/>
                </a:cubicBezTo>
                <a:lnTo>
                  <a:pt x="0" y="1157592"/>
                </a:lnTo>
                <a:lnTo>
                  <a:pt x="68094" y="1634247"/>
                </a:lnTo>
                <a:lnTo>
                  <a:pt x="3093396" y="1575881"/>
                </a:lnTo>
                <a:lnTo>
                  <a:pt x="3064213" y="894945"/>
                </a:lnTo>
                <a:lnTo>
                  <a:pt x="2130357" y="603115"/>
                </a:lnTo>
                <a:lnTo>
                  <a:pt x="1789889" y="0"/>
                </a:lnTo>
                <a:lnTo>
                  <a:pt x="1371600" y="19456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81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5476E-B00E-8C4D-9882-083BED0FE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F80D8-10AA-5A40-9866-CB5EB0DE3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Floorplan problem is NP hard (difficult to solve efficiently)</a:t>
            </a:r>
          </a:p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How to represent it compactly is a big deal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</a:rPr>
              <a:t>Slicing is easier to deal with, so let’s start with it</a:t>
            </a: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Next lectures will cover other representations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Polish expression is an elegant slicing-tree representation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Need to be unique (NPE) to remove redundant space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Can be implemented efficient using linear-time data structure</a:t>
            </a:r>
            <a:endParaRPr kumimoji="0" lang="en-US" altLang="zh-TW" sz="2800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Simulated annealing algorithm fits well to floorplan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  <a:sym typeface="Wingdings" pitchFamily="2" charset="2"/>
              </a:rPr>
              <a:t>Optimize the floorplan area and </a:t>
            </a:r>
            <a:r>
              <a:rPr kumimoji="0" lang="en-US" altLang="zh-TW">
                <a:ea typeface="新細明體" pitchFamily="18" charset="-120"/>
                <a:sym typeface="Wingdings" pitchFamily="2" charset="2"/>
              </a:rPr>
              <a:t>wirelength simultaneously</a:t>
            </a:r>
            <a:endParaRPr kumimoji="0" lang="zh-TW" altLang="en-US" dirty="0">
              <a:ea typeface="新細明體" pitchFamily="18" charset="-12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9865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 floorplanning problem is to plan the positions and shapes of the modules at the beginning of the design cycle to optimize the circuit performance…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chip area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delay of critical path</a:t>
            </a:r>
          </a:p>
          <a:p>
            <a:pPr lvl="1"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routability</a:t>
            </a: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others, ex: noise, heat dissipation, …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655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Given three blocks with the following potential widths &amp; heights </a:t>
            </a:r>
          </a:p>
          <a:p>
            <a:pPr lvl="1"/>
            <a:r>
              <a:rPr lang="en-US" altLang="zh-CN" dirty="0">
                <a:solidFill>
                  <a:srgbClr val="CC00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CC0000"/>
                </a:solidFill>
                <a:ea typeface="SimSun" panose="02010600030101010101" pitchFamily="2" charset="-122"/>
              </a:rPr>
              <a:t>A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4  or  </a:t>
            </a:r>
            <a:r>
              <a:rPr lang="en-US" altLang="zh-CN" i="1" dirty="0">
                <a:ea typeface="SimSun" panose="02010600030101010101" pitchFamily="2" charset="-122"/>
              </a:rPr>
              <a:t>w = </a:t>
            </a:r>
            <a:r>
              <a:rPr lang="en-US" altLang="zh-CN" dirty="0">
                <a:ea typeface="SimSun" panose="02010600030101010101" pitchFamily="2" charset="-122"/>
              </a:rPr>
              <a:t> 4,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</a:t>
            </a:r>
          </a:p>
          <a:p>
            <a:pPr lvl="1"/>
            <a:r>
              <a:rPr lang="en-US" altLang="zh-CN" dirty="0">
                <a:solidFill>
                  <a:srgbClr val="333399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333399"/>
                </a:solidFill>
                <a:ea typeface="SimSun" panose="02010600030101010101" pitchFamily="2" charset="-122"/>
              </a:rPr>
              <a:t>B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</a:t>
            </a:r>
          </a:p>
          <a:p>
            <a:pPr lvl="1"/>
            <a:r>
              <a:rPr lang="en-US" altLang="zh-CN" dirty="0">
                <a:solidFill>
                  <a:srgbClr val="0066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006600"/>
                </a:solidFill>
                <a:ea typeface="SimSun" panose="02010600030101010101" pitchFamily="2" charset="-122"/>
              </a:rPr>
              <a:t>C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</a:t>
            </a:r>
            <a:r>
              <a:rPr lang="en-US" altLang="zh-CN" dirty="0">
                <a:ea typeface="SimSun" panose="02010600030101010101" pitchFamily="2" charset="-122"/>
              </a:rPr>
              <a:t> 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3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3,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</a:t>
            </a:r>
          </a:p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Goal: </a:t>
            </a:r>
            <a:r>
              <a:rPr lang="en-US" altLang="zh-CN" dirty="0">
                <a:ea typeface="SimSun" panose="02010600030101010101" pitchFamily="2" charset="-122"/>
              </a:rPr>
              <a:t>Pack a floorplan</a:t>
            </a:r>
            <a:r>
              <a:rPr lang="en-US" altLang="zh-CN" sz="2800" dirty="0">
                <a:ea typeface="SimSun" panose="02010600030101010101" pitchFamily="2" charset="-122"/>
              </a:rPr>
              <a:t> with minimum total area enclosed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23F8AE6-43EE-3A40-A949-572F089D3C68}"/>
              </a:ext>
            </a:extLst>
          </p:cNvPr>
          <p:cNvGrpSpPr/>
          <p:nvPr/>
        </p:nvGrpSpPr>
        <p:grpSpPr>
          <a:xfrm>
            <a:off x="957745" y="3808397"/>
            <a:ext cx="4052887" cy="2568589"/>
            <a:chOff x="900113" y="3067050"/>
            <a:chExt cx="5114925" cy="3241675"/>
          </a:xfrm>
        </p:grpSpPr>
        <p:sp>
          <p:nvSpPr>
            <p:cNvPr id="4" name="Rectangle 89">
              <a:extLst>
                <a:ext uri="{FF2B5EF4-FFF2-40B4-BE49-F238E27FC236}">
                  <a16:creationId xmlns:a16="http://schemas.microsoft.com/office/drawing/2014/main" id="{723E714D-A18B-0048-B12A-CC47685FD9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319463" y="4321175"/>
              <a:ext cx="344488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" name="Rectangle 90">
              <a:extLst>
                <a:ext uri="{FF2B5EF4-FFF2-40B4-BE49-F238E27FC236}">
                  <a16:creationId xmlns:a16="http://schemas.microsoft.com/office/drawing/2014/main" id="{DA9E1FF7-AAE3-B149-9156-D2AECF0D3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2138" y="3429000"/>
              <a:ext cx="344487" cy="720725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6" name="Group 91">
              <a:extLst>
                <a:ext uri="{FF2B5EF4-FFF2-40B4-BE49-F238E27FC236}">
                  <a16:creationId xmlns:a16="http://schemas.microsoft.com/office/drawing/2014/main" id="{CDD475D8-F21C-1D4A-9173-A2C20E108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71550" y="3067050"/>
              <a:ext cx="344488" cy="1441450"/>
              <a:chOff x="612" y="1706"/>
              <a:chExt cx="217" cy="908"/>
            </a:xfrm>
          </p:grpSpPr>
          <p:sp>
            <p:nvSpPr>
              <p:cNvPr id="7" name="Rectangle 92">
                <a:extLst>
                  <a:ext uri="{FF2B5EF4-FFF2-40B4-BE49-F238E27FC236}">
                    <a16:creationId xmlns:a16="http://schemas.microsoft.com/office/drawing/2014/main" id="{761CAD2A-8099-404B-9F2A-91AF331347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8" name="Rectangle 93">
                <a:extLst>
                  <a:ext uri="{FF2B5EF4-FFF2-40B4-BE49-F238E27FC236}">
                    <a16:creationId xmlns:a16="http://schemas.microsoft.com/office/drawing/2014/main" id="{5239A386-5262-5E4E-987C-7C5F3DA43C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9" name="Group 94">
              <a:extLst>
                <a:ext uri="{FF2B5EF4-FFF2-40B4-BE49-F238E27FC236}">
                  <a16:creationId xmlns:a16="http://schemas.microsoft.com/office/drawing/2014/main" id="{08C133FD-DD37-6F43-A0A3-97F066A9B575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1518444" y="4317207"/>
              <a:ext cx="344487" cy="1441450"/>
              <a:chOff x="612" y="1706"/>
              <a:chExt cx="217" cy="908"/>
            </a:xfrm>
          </p:grpSpPr>
          <p:sp>
            <p:nvSpPr>
              <p:cNvPr id="10" name="Rectangle 95">
                <a:extLst>
                  <a:ext uri="{FF2B5EF4-FFF2-40B4-BE49-F238E27FC236}">
                    <a16:creationId xmlns:a16="http://schemas.microsoft.com/office/drawing/2014/main" id="{9E891A9C-2333-7D43-8F6F-C590F4392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" name="Rectangle 96">
                <a:extLst>
                  <a:ext uri="{FF2B5EF4-FFF2-40B4-BE49-F238E27FC236}">
                    <a16:creationId xmlns:a16="http://schemas.microsoft.com/office/drawing/2014/main" id="{E18626F0-A117-404C-B77A-0D3857F7A5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12" name="Rectangle 97">
              <a:extLst>
                <a:ext uri="{FF2B5EF4-FFF2-40B4-BE49-F238E27FC236}">
                  <a16:creationId xmlns:a16="http://schemas.microsoft.com/office/drawing/2014/main" id="{628329AD-192D-5D44-B08F-B0DB163B4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550" y="5588000"/>
              <a:ext cx="344488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98">
              <a:extLst>
                <a:ext uri="{FF2B5EF4-FFF2-40B4-BE49-F238E27FC236}">
                  <a16:creationId xmlns:a16="http://schemas.microsoft.com/office/drawing/2014/main" id="{05ACA90B-BE72-7546-B133-E8E1D3011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6038" y="5588000"/>
              <a:ext cx="344487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4" name="Group 99">
              <a:extLst>
                <a:ext uri="{FF2B5EF4-FFF2-40B4-BE49-F238E27FC236}">
                  <a16:creationId xmlns:a16="http://schemas.microsoft.com/office/drawing/2014/main" id="{F81884F5-C001-9F4B-8BFC-6A46C6B0335B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5122069" y="4099719"/>
              <a:ext cx="344488" cy="1441450"/>
              <a:chOff x="612" y="1706"/>
              <a:chExt cx="217" cy="908"/>
            </a:xfrm>
          </p:grpSpPr>
          <p:sp>
            <p:nvSpPr>
              <p:cNvPr id="15" name="Rectangle 100">
                <a:extLst>
                  <a:ext uri="{FF2B5EF4-FFF2-40B4-BE49-F238E27FC236}">
                    <a16:creationId xmlns:a16="http://schemas.microsoft.com/office/drawing/2014/main" id="{F85E92D7-38A9-944F-A965-63109BB79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6" name="Rectangle 101">
                <a:extLst>
                  <a:ext uri="{FF2B5EF4-FFF2-40B4-BE49-F238E27FC236}">
                    <a16:creationId xmlns:a16="http://schemas.microsoft.com/office/drawing/2014/main" id="{35C4D7C4-8DEE-8A40-BAB6-2ED2AB325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17" name="Group 104">
              <a:extLst>
                <a:ext uri="{FF2B5EF4-FFF2-40B4-BE49-F238E27FC236}">
                  <a16:creationId xmlns:a16="http://schemas.microsoft.com/office/drawing/2014/main" id="{E8BC7902-D8E8-094C-BC45-A23E194B72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73588" y="3068638"/>
              <a:ext cx="344487" cy="1081087"/>
              <a:chOff x="612" y="1706"/>
              <a:chExt cx="217" cy="908"/>
            </a:xfrm>
          </p:grpSpPr>
          <p:sp>
            <p:nvSpPr>
              <p:cNvPr id="18" name="Rectangle 105">
                <a:extLst>
                  <a:ext uri="{FF2B5EF4-FFF2-40B4-BE49-F238E27FC236}">
                    <a16:creationId xmlns:a16="http://schemas.microsoft.com/office/drawing/2014/main" id="{DA2C6924-610C-D34F-9DC9-D90F4A6D1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106">
                <a:extLst>
                  <a:ext uri="{FF2B5EF4-FFF2-40B4-BE49-F238E27FC236}">
                    <a16:creationId xmlns:a16="http://schemas.microsoft.com/office/drawing/2014/main" id="{F834DD96-5C3B-0040-8892-BC87B52215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110">
              <a:extLst>
                <a:ext uri="{FF2B5EF4-FFF2-40B4-BE49-F238E27FC236}">
                  <a16:creationId xmlns:a16="http://schemas.microsoft.com/office/drawing/2014/main" id="{7DB5C15F-01E5-2344-B250-52277A813A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0113" y="35941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1" name="Text Box 111">
              <a:extLst>
                <a:ext uri="{FF2B5EF4-FFF2-40B4-BE49-F238E27FC236}">
                  <a16:creationId xmlns:a16="http://schemas.microsoft.com/office/drawing/2014/main" id="{C3CB9238-E582-9046-8A69-2C4B3399F9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2225" y="4818063"/>
              <a:ext cx="400050" cy="411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Text Box 112">
              <a:extLst>
                <a:ext uri="{FF2B5EF4-FFF2-40B4-BE49-F238E27FC236}">
                  <a16:creationId xmlns:a16="http://schemas.microsoft.com/office/drawing/2014/main" id="{513BC4DD-4ADF-1345-A3E9-833F9A23F3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6325" y="573405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A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3" name="Text Box 113">
              <a:extLst>
                <a:ext uri="{FF2B5EF4-FFF2-40B4-BE49-F238E27FC236}">
                  <a16:creationId xmlns:a16="http://schemas.microsoft.com/office/drawing/2014/main" id="{A51B696F-D90E-9443-BF5F-77479F346F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03575" y="44577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B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4" name="Text Box 114">
              <a:extLst>
                <a:ext uri="{FF2B5EF4-FFF2-40B4-BE49-F238E27FC236}">
                  <a16:creationId xmlns:a16="http://schemas.microsoft.com/office/drawing/2014/main" id="{5CD071FF-E63F-854C-A2BB-0FE3194D93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7897" y="3581400"/>
              <a:ext cx="400051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B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5" name="Text Box 116">
              <a:extLst>
                <a:ext uri="{FF2B5EF4-FFF2-40B4-BE49-F238E27FC236}">
                  <a16:creationId xmlns:a16="http://schemas.microsoft.com/office/drawing/2014/main" id="{32E6BC64-134B-C143-B1AB-7E1D07DA9D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59347" y="3378200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C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6" name="Text Box 118">
              <a:extLst>
                <a:ext uri="{FF2B5EF4-FFF2-40B4-BE49-F238E27FC236}">
                  <a16:creationId xmlns:a16="http://schemas.microsoft.com/office/drawing/2014/main" id="{7A290491-C171-1F4E-BC51-915659F4B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03800" y="4581525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C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4AF0858-CAEC-124E-981D-232F658E84F8}"/>
              </a:ext>
            </a:extLst>
          </p:cNvPr>
          <p:cNvGrpSpPr/>
          <p:nvPr/>
        </p:nvGrpSpPr>
        <p:grpSpPr>
          <a:xfrm>
            <a:off x="8211463" y="3625229"/>
            <a:ext cx="3142338" cy="2751757"/>
            <a:chOff x="6804076" y="3225300"/>
            <a:chExt cx="3946525" cy="3455987"/>
          </a:xfrm>
        </p:grpSpPr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AC9369B9-E478-3844-9FF3-276AA021295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9144051" y="4701675"/>
              <a:ext cx="360363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29" name="Group 24">
              <a:extLst>
                <a:ext uri="{FF2B5EF4-FFF2-40B4-BE49-F238E27FC236}">
                  <a16:creationId xmlns:a16="http://schemas.microsoft.com/office/drawing/2014/main" id="{6A5AF92A-3B0D-5A42-AE0F-A1B9A5D536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5960562"/>
              <a:ext cx="720725" cy="720725"/>
              <a:chOff x="612" y="3520"/>
              <a:chExt cx="454" cy="454"/>
            </a:xfrm>
          </p:grpSpPr>
          <p:sp>
            <p:nvSpPr>
              <p:cNvPr id="30" name="Rectangle 25">
                <a:extLst>
                  <a:ext uri="{FF2B5EF4-FFF2-40B4-BE49-F238E27FC236}">
                    <a16:creationId xmlns:a16="http://schemas.microsoft.com/office/drawing/2014/main" id="{7332E1D0-C475-4745-8786-B6949BCCC0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352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1" name="Rectangle 26">
                <a:extLst>
                  <a:ext uri="{FF2B5EF4-FFF2-40B4-BE49-F238E27FC236}">
                    <a16:creationId xmlns:a16="http://schemas.microsoft.com/office/drawing/2014/main" id="{2AAE1A86-0DFB-F34B-B5D3-DB50CE831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" y="352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 dirty="0"/>
              </a:p>
            </p:txBody>
          </p:sp>
        </p:grpSp>
        <p:grpSp>
          <p:nvGrpSpPr>
            <p:cNvPr id="32" name="Group 27">
              <a:extLst>
                <a:ext uri="{FF2B5EF4-FFF2-40B4-BE49-F238E27FC236}">
                  <a16:creationId xmlns:a16="http://schemas.microsoft.com/office/drawing/2014/main" id="{E85C8813-5115-7B44-AE41-D9EFC83EDF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06114" y="3441200"/>
              <a:ext cx="344487" cy="1081087"/>
              <a:chOff x="612" y="1706"/>
              <a:chExt cx="217" cy="908"/>
            </a:xfrm>
          </p:grpSpPr>
          <p:sp>
            <p:nvSpPr>
              <p:cNvPr id="33" name="Rectangle 28">
                <a:extLst>
                  <a:ext uri="{FF2B5EF4-FFF2-40B4-BE49-F238E27FC236}">
                    <a16:creationId xmlns:a16="http://schemas.microsoft.com/office/drawing/2014/main" id="{08403CEC-537A-D140-B049-8437365763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4" name="Rectangle 29">
                <a:extLst>
                  <a:ext uri="{FF2B5EF4-FFF2-40B4-BE49-F238E27FC236}">
                    <a16:creationId xmlns:a16="http://schemas.microsoft.com/office/drawing/2014/main" id="{68073F0D-8CFF-D243-BB2D-E621904514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35" name="Group 32">
              <a:extLst>
                <a:ext uri="{FF2B5EF4-FFF2-40B4-BE49-F238E27FC236}">
                  <a16:creationId xmlns:a16="http://schemas.microsoft.com/office/drawing/2014/main" id="{E4C3C49D-FC5C-184F-BA0C-DEC0F44675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3801562"/>
              <a:ext cx="720725" cy="720725"/>
              <a:chOff x="612" y="2160"/>
              <a:chExt cx="454" cy="454"/>
            </a:xfrm>
          </p:grpSpPr>
          <p:sp>
            <p:nvSpPr>
              <p:cNvPr id="36" name="Rectangle 33">
                <a:extLst>
                  <a:ext uri="{FF2B5EF4-FFF2-40B4-BE49-F238E27FC236}">
                    <a16:creationId xmlns:a16="http://schemas.microsoft.com/office/drawing/2014/main" id="{CC6A6E76-1D55-374B-A64B-DE9CA3AB85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7" name="Rectangle 34">
                <a:extLst>
                  <a:ext uri="{FF2B5EF4-FFF2-40B4-BE49-F238E27FC236}">
                    <a16:creationId xmlns:a16="http://schemas.microsoft.com/office/drawing/2014/main" id="{267DF6AF-0673-E649-86A5-AE36C0F69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38" name="Rectangle 35">
              <a:extLst>
                <a:ext uri="{FF2B5EF4-FFF2-40B4-BE49-F238E27FC236}">
                  <a16:creationId xmlns:a16="http://schemas.microsoft.com/office/drawing/2014/main" id="{7B8C30F0-7EEB-BE4E-A572-275625E8175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983464" y="3261812"/>
              <a:ext cx="360362" cy="719138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39" name="Group 36">
              <a:extLst>
                <a:ext uri="{FF2B5EF4-FFF2-40B4-BE49-F238E27FC236}">
                  <a16:creationId xmlns:a16="http://schemas.microsoft.com/office/drawing/2014/main" id="{42CE704F-716F-1F41-B02B-90A4C4371D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24801" y="3441200"/>
              <a:ext cx="344488" cy="1081087"/>
              <a:chOff x="612" y="1706"/>
              <a:chExt cx="217" cy="908"/>
            </a:xfrm>
          </p:grpSpPr>
          <p:sp>
            <p:nvSpPr>
              <p:cNvPr id="40" name="Rectangle 37">
                <a:extLst>
                  <a:ext uri="{FF2B5EF4-FFF2-40B4-BE49-F238E27FC236}">
                    <a16:creationId xmlns:a16="http://schemas.microsoft.com/office/drawing/2014/main" id="{C9670729-8B89-FA44-9825-59987704E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1" name="Rectangle 38">
                <a:extLst>
                  <a:ext uri="{FF2B5EF4-FFF2-40B4-BE49-F238E27FC236}">
                    <a16:creationId xmlns:a16="http://schemas.microsoft.com/office/drawing/2014/main" id="{DAEDE791-1C5E-D84C-937E-C03FCE58D4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42" name="Line 39">
              <a:extLst>
                <a:ext uri="{FF2B5EF4-FFF2-40B4-BE49-F238E27FC236}">
                  <a16:creationId xmlns:a16="http://schemas.microsoft.com/office/drawing/2014/main" id="{660FED74-0E0D-8F45-BE2C-EDA05103A5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180314" y="4738187"/>
              <a:ext cx="0" cy="107950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67277285-C719-5F4F-A4C7-A24995125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1776" y="3225300"/>
              <a:ext cx="1584325" cy="1524000"/>
            </a:xfrm>
            <a:custGeom>
              <a:avLst/>
              <a:gdLst>
                <a:gd name="T0" fmla="*/ 1584325 w 1316"/>
                <a:gd name="T1" fmla="*/ 1524000 h 960"/>
                <a:gd name="T2" fmla="*/ 819852 w 1316"/>
                <a:gd name="T3" fmla="*/ 228600 h 960"/>
                <a:gd name="T4" fmla="*/ 0 w 1316"/>
                <a:gd name="T5" fmla="*/ 155575 h 96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316" h="960">
                  <a:moveTo>
                    <a:pt x="1316" y="960"/>
                  </a:moveTo>
                  <a:cubicBezTo>
                    <a:pt x="1108" y="624"/>
                    <a:pt x="900" y="288"/>
                    <a:pt x="681" y="144"/>
                  </a:cubicBezTo>
                  <a:cubicBezTo>
                    <a:pt x="462" y="0"/>
                    <a:pt x="231" y="49"/>
                    <a:pt x="0" y="98"/>
                  </a:cubicBezTo>
                </a:path>
              </a:pathLst>
            </a:custGeom>
            <a:noFill/>
            <a:ln w="38100" cap="flat" cmpd="sng">
              <a:solidFill>
                <a:srgbClr val="333399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Line 41">
              <a:extLst>
                <a:ext uri="{FF2B5EF4-FFF2-40B4-BE49-F238E27FC236}">
                  <a16:creationId xmlns:a16="http://schemas.microsoft.com/office/drawing/2014/main" id="{02ECE0DB-091F-6D46-B9CC-0C79596756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028039" y="3982537"/>
              <a:ext cx="2232025" cy="0"/>
            </a:xfrm>
            <a:prstGeom prst="line">
              <a:avLst/>
            </a:prstGeom>
            <a:noFill/>
            <a:ln w="38100">
              <a:solidFill>
                <a:srgbClr val="0066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316">
            <a:extLst>
              <a:ext uri="{FF2B5EF4-FFF2-40B4-BE49-F238E27FC236}">
                <a16:creationId xmlns:a16="http://schemas.microsoft.com/office/drawing/2014/main" id="{4FF69B9B-4926-B943-8278-F49871A0AE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1877" y="4301493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7" name="Text Box 392">
            <a:extLst>
              <a:ext uri="{FF2B5EF4-FFF2-40B4-BE49-F238E27FC236}">
                <a16:creationId xmlns:a16="http://schemas.microsoft.com/office/drawing/2014/main" id="{7FAFEBD1-3E36-AF43-A17C-585B1A113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8032" y="4773744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sp>
        <p:nvSpPr>
          <p:cNvPr id="48" name="Text Box 112">
            <a:extLst>
              <a:ext uri="{FF2B5EF4-FFF2-40B4-BE49-F238E27FC236}">
                <a16:creationId xmlns:a16="http://schemas.microsoft.com/office/drawing/2014/main" id="{8172DC74-ED4B-4A4B-BBF0-2F7D709C1D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7828" y="4204473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A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9" name="Text Box 116">
            <a:extLst>
              <a:ext uri="{FF2B5EF4-FFF2-40B4-BE49-F238E27FC236}">
                <a16:creationId xmlns:a16="http://schemas.microsoft.com/office/drawing/2014/main" id="{A535DDEC-580A-8346-A36E-DB0B12CE6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65753" y="4054941"/>
            <a:ext cx="324533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C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50" name="Text Box 114">
            <a:extLst>
              <a:ext uri="{FF2B5EF4-FFF2-40B4-BE49-F238E27FC236}">
                <a16:creationId xmlns:a16="http://schemas.microsoft.com/office/drawing/2014/main" id="{7BF098D2-EC08-4F4C-8AC8-82395A210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0988" y="3749265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B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491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29E51-79F4-CB40-BB2C-BAD5EF416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55296-44E7-4E46-ADA2-E6145C2A0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Input:</a:t>
            </a:r>
          </a:p>
          <a:p>
            <a:pPr lvl="1" eaLnBrk="1" hangingPunct="1">
              <a:defRPr/>
            </a:pPr>
            <a:r>
              <a:rPr kumimoji="0" lang="en-US" altLang="zh-TW" i="1" dirty="0">
                <a:ea typeface="新細明體" pitchFamily="18" charset="-120"/>
              </a:rPr>
              <a:t>n </a:t>
            </a:r>
            <a:r>
              <a:rPr kumimoji="0" lang="en-US" altLang="zh-TW" dirty="0">
                <a:ea typeface="新細明體" pitchFamily="18" charset="-120"/>
              </a:rPr>
              <a:t>Blocks with areas </a:t>
            </a:r>
            <a:r>
              <a:rPr kumimoji="0" lang="en-US" altLang="zh-TW" i="1" dirty="0">
                <a:ea typeface="新細明體" pitchFamily="18" charset="-120"/>
              </a:rPr>
              <a:t>A</a:t>
            </a:r>
            <a:r>
              <a:rPr kumimoji="0" lang="en-US" altLang="zh-TW" i="1" baseline="-25000" dirty="0">
                <a:ea typeface="新細明體" pitchFamily="18" charset="-120"/>
              </a:rPr>
              <a:t>1</a:t>
            </a:r>
            <a:r>
              <a:rPr kumimoji="0" lang="en-US" altLang="zh-TW" i="1" dirty="0">
                <a:ea typeface="新細明體" pitchFamily="18" charset="-120"/>
              </a:rPr>
              <a:t>, ... , A</a:t>
            </a:r>
            <a:r>
              <a:rPr kumimoji="0" lang="en-US" altLang="zh-TW" i="1" baseline="-25000" dirty="0">
                <a:ea typeface="新細明體" pitchFamily="18" charset="-120"/>
              </a:rPr>
              <a:t>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Bounds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i="1" dirty="0" err="1">
                <a:ea typeface="新細明體" pitchFamily="18" charset="-120"/>
              </a:rPr>
              <a:t>r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</a:rPr>
              <a:t>and </a:t>
            </a:r>
            <a:r>
              <a:rPr kumimoji="0" lang="en-US" altLang="zh-TW" i="1" dirty="0" err="1">
                <a:ea typeface="新細明體" pitchFamily="18" charset="-120"/>
              </a:rPr>
              <a:t>s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on the 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aspect ratio</a:t>
            </a:r>
            <a:r>
              <a:rPr kumimoji="0" lang="en-US" altLang="zh-TW" dirty="0">
                <a:ea typeface="新細明體" pitchFamily="18" charset="-120"/>
              </a:rPr>
              <a:t> of block B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Output: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Coordinates (x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, </a:t>
            </a:r>
            <a:r>
              <a:rPr kumimoji="0" lang="en-US" altLang="zh-TW" dirty="0" err="1">
                <a:ea typeface="新細明體" pitchFamily="18" charset="-120"/>
              </a:rPr>
              <a:t>y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), width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height 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block such that h</a:t>
            </a:r>
            <a:r>
              <a:rPr kumimoji="0" lang="en-US" altLang="zh-TW" baseline="-25000" dirty="0">
                <a:ea typeface="新細明體" pitchFamily="18" charset="-120"/>
              </a:rPr>
              <a:t>i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A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Objective: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 optimize the circuit performance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952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If there is no bound on the aspect ratios, can we pack everything tightly?</a:t>
            </a:r>
          </a:p>
          <a:p>
            <a:pPr algn="just"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solidFill>
                  <a:schemeClr val="accent2"/>
                </a:solidFill>
                <a:ea typeface="新細明體" pitchFamily="18" charset="-120"/>
              </a:rPr>
              <a:t>                                            </a:t>
            </a: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But we don</a:t>
            </a:r>
            <a:r>
              <a:rPr kumimoji="0" lang="en-US" altLang="zh-TW" dirty="0">
                <a:latin typeface="Times New Roman" pitchFamily="18" charset="0"/>
                <a:ea typeface="新細明體" pitchFamily="18" charset="-120"/>
              </a:rPr>
              <a:t>’</a:t>
            </a:r>
            <a:r>
              <a:rPr kumimoji="0" lang="en-US" altLang="zh-TW" dirty="0">
                <a:ea typeface="新細明體" pitchFamily="18" charset="-120"/>
              </a:rPr>
              <a:t>t want to layout blocks as long strips, so we require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</a:t>
            </a:r>
            <a:r>
              <a:rPr kumimoji="0" lang="en-US" altLang="zh-TW" dirty="0" err="1">
                <a:ea typeface="新細明體" pitchFamily="18" charset="-120"/>
              </a:rPr>
              <a:t>i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6E09F3E-F4BE-C04C-B567-D69BD6747B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743200"/>
            <a:ext cx="2209800" cy="152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036C584-40D9-4843-ADA9-6255ED2BD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895600"/>
            <a:ext cx="2209800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BD56272-1059-114A-99E4-07B8AD544F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276600"/>
            <a:ext cx="22098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D29EE844-F521-BC49-AE23-09C3E433D1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810000"/>
            <a:ext cx="2209800" cy="6096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55184AC-7ED0-EE41-B23F-BE6FB4C40C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590800"/>
            <a:ext cx="6096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C18F06A4-DF1D-C742-BDD8-7E8CF5BAD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514600"/>
            <a:ext cx="838200" cy="914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7711B47A-8768-D949-A9A1-42CCDAF656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657600"/>
            <a:ext cx="1066800" cy="10668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9D1F1518-5B22-014F-95D8-079E10639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429000"/>
            <a:ext cx="1143000" cy="1143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3" name="AutoShape 316">
            <a:extLst>
              <a:ext uri="{FF2B5EF4-FFF2-40B4-BE49-F238E27FC236}">
                <a16:creationId xmlns:a16="http://schemas.microsoft.com/office/drawing/2014/main" id="{C948EF9A-ABCA-6343-892C-3475859DE2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1966" y="2906486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" name="Text Box 392">
            <a:extLst>
              <a:ext uri="{FF2B5EF4-FFF2-40B4-BE49-F238E27FC236}">
                <a16:creationId xmlns:a16="http://schemas.microsoft.com/office/drawing/2014/main" id="{1D5705F1-09AA-404D-8E73-41454E9C8E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121" y="3378737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</p:spTree>
    <p:extLst>
      <p:ext uri="{BB962C8B-B14F-4D97-AF65-F5344CB8AC3E}">
        <p14:creationId xmlns:p14="http://schemas.microsoft.com/office/powerpoint/2010/main" val="193280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In practice, we allow several shapes for soft blocks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For hard blocks, the orientations can be changed</a:t>
            </a: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E.g., rotate by 90 degree</a:t>
            </a:r>
            <a:endParaRPr kumimoji="0" lang="zh-TW" altLang="en-US" dirty="0">
              <a:ea typeface="新細明體" pitchFamily="18" charset="-120"/>
            </a:endParaRP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07BCF548-04A2-474F-9FEB-DF9E7E789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4269" y="2814638"/>
            <a:ext cx="1381125" cy="614362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3B71A313-DCCD-2A4E-A987-09B6D40D8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2679700"/>
            <a:ext cx="1090613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3BE813ED-27C2-5A46-82B4-1EDEFCED87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2879" y="2543175"/>
            <a:ext cx="871538" cy="88582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46E00930-2E70-9C4C-AE92-9253D501443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780935" y="2518568"/>
            <a:ext cx="1022350" cy="798513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87F4B0F0-805D-764C-A513-EAAA74B603D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9509125" y="2454275"/>
            <a:ext cx="1295400" cy="65405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5E73BFA1-5070-CD43-8E8A-A43E22C1A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5427662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F41C09AD-1798-FB41-BF94-CD75EFD7E0FF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882879" y="5108559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780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Wirelength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Exact wirelength of each net is unknown until routing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</a:rPr>
              <a:t>Gate-to-gate connection is routed/established via “wire”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Some possible wirelength estimations: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Center-to-center estimation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Half-perimeter wirelength (HPWL) estimation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ED8FD4-4E80-E147-A4A2-C98B062131A7}"/>
              </a:ext>
            </a:extLst>
          </p:cNvPr>
          <p:cNvGrpSpPr/>
          <p:nvPr/>
        </p:nvGrpSpPr>
        <p:grpSpPr>
          <a:xfrm>
            <a:off x="1658637" y="3921863"/>
            <a:ext cx="8405387" cy="2045938"/>
            <a:chOff x="2238375" y="4419599"/>
            <a:chExt cx="4695825" cy="1143001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F3955EE6-04E8-2447-A8EF-E633F4C40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419599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0C6EEAF0-9305-B84E-95C3-9F0F67007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8375" y="4419600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5CB3D13B-3F14-7E41-9254-14483152B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7" name="Line 7">
              <a:extLst>
                <a:ext uri="{FF2B5EF4-FFF2-40B4-BE49-F238E27FC236}">
                  <a16:creationId xmlns:a16="http://schemas.microsoft.com/office/drawing/2014/main" id="{07B8A96B-79F7-9B42-8702-45082EB14E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43175" y="4648200"/>
              <a:ext cx="838200" cy="3810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" name="Line 8">
              <a:extLst>
                <a:ext uri="{FF2B5EF4-FFF2-40B4-BE49-F238E27FC236}">
                  <a16:creationId xmlns:a16="http://schemas.microsoft.com/office/drawing/2014/main" id="{058F3D35-C075-6B4C-83A0-362ECCF7F0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3175" y="5029200"/>
              <a:ext cx="838200" cy="228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" name="Line 9">
              <a:extLst>
                <a:ext uri="{FF2B5EF4-FFF2-40B4-BE49-F238E27FC236}">
                  <a16:creationId xmlns:a16="http://schemas.microsoft.com/office/drawing/2014/main" id="{4FC908EA-441F-3545-BE11-4D30320EC9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1375" y="4648200"/>
              <a:ext cx="0" cy="609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3454A4F3-D349-7C43-8AC1-C34572326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419600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32652EE7-C4ED-074B-A087-AF23924A85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6375" y="4419599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E0812AFD-88EE-8142-AC6A-69692FB4B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31803B52-31F5-DC49-9AA1-44B135E034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4648200"/>
              <a:ext cx="914400" cy="6096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565B7E8D-9CCD-DB4A-B36B-9A2362468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4953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7C934534-93FC-614C-A2FA-58FA30202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64B00831-0941-004D-A817-30DAEA903E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5257801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C3D2868E-0845-5C4F-B999-40EA67DAB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52578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8" name="Oval 18">
              <a:extLst>
                <a:ext uri="{FF2B5EF4-FFF2-40B4-BE49-F238E27FC236}">
                  <a16:creationId xmlns:a16="http://schemas.microsoft.com/office/drawing/2014/main" id="{2ABBE7BB-0376-124C-8A79-316B5EE08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9" name="Oval 19">
              <a:extLst>
                <a:ext uri="{FF2B5EF4-FFF2-40B4-BE49-F238E27FC236}">
                  <a16:creationId xmlns:a16="http://schemas.microsoft.com/office/drawing/2014/main" id="{B230601F-C9DB-4348-ADD0-D06729590E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4600" y="50292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B550E59-A93C-3840-A561-ED21BFFE31AE}"/>
              </a:ext>
            </a:extLst>
          </p:cNvPr>
          <p:cNvSpPr txBox="1"/>
          <p:nvPr/>
        </p:nvSpPr>
        <p:spPr>
          <a:xfrm>
            <a:off x="1658637" y="6007654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Center-to-center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98C131-D184-8241-9783-ACAE383F8A35}"/>
              </a:ext>
            </a:extLst>
          </p:cNvPr>
          <p:cNvSpPr txBox="1"/>
          <p:nvPr/>
        </p:nvSpPr>
        <p:spPr>
          <a:xfrm>
            <a:off x="7114466" y="6007652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Half-perimeter wirelength</a:t>
            </a:r>
          </a:p>
        </p:txBody>
      </p:sp>
    </p:spTree>
    <p:extLst>
      <p:ext uri="{BB962C8B-B14F-4D97-AF65-F5344CB8AC3E}">
        <p14:creationId xmlns:p14="http://schemas.microsoft.com/office/powerpoint/2010/main" val="888156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6130</TotalTime>
  <Words>1762</Words>
  <Application>Microsoft Macintosh PowerPoint</Application>
  <PresentationFormat>Widescreen</PresentationFormat>
  <Paragraphs>500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Calibri</vt:lpstr>
      <vt:lpstr>Calibri Light</vt:lpstr>
      <vt:lpstr>Symbol</vt:lpstr>
      <vt:lpstr>Tahoma</vt:lpstr>
      <vt:lpstr>Times New Roman</vt:lpstr>
      <vt:lpstr>Wingdings</vt:lpstr>
      <vt:lpstr>Office Theme</vt:lpstr>
      <vt:lpstr>Lecture 7: Floorplan – I </vt:lpstr>
      <vt:lpstr>Physical Design Flow</vt:lpstr>
      <vt:lpstr>Floorplanning</vt:lpstr>
      <vt:lpstr>Floorplanning Problem</vt:lpstr>
      <vt:lpstr>Floorplanning Example</vt:lpstr>
      <vt:lpstr>Floorplanning Problem Formulation</vt:lpstr>
      <vt:lpstr>Bounds on Aspect Ratio</vt:lpstr>
      <vt:lpstr>Bounds on Aspect Ratio (cont’d)</vt:lpstr>
      <vt:lpstr>Wirelength Estimation</vt:lpstr>
      <vt:lpstr>Dead Space</vt:lpstr>
      <vt:lpstr>Objective Function</vt:lpstr>
      <vt:lpstr>Slicing Floorplan</vt:lpstr>
      <vt:lpstr>Representation of Slicing Floorplan</vt:lpstr>
      <vt:lpstr>Slicing Tree is NOT Unique</vt:lpstr>
      <vt:lpstr>Polish Expression</vt:lpstr>
      <vt:lpstr>Redundancy of Polish Expression</vt:lpstr>
      <vt:lpstr>Skewed and Normalized Slicing Tree</vt:lpstr>
      <vt:lpstr>Normalized Polish Expression</vt:lpstr>
      <vt:lpstr>Solution Representation</vt:lpstr>
      <vt:lpstr>Example</vt:lpstr>
      <vt:lpstr>How to Remove Redundant Rep?</vt:lpstr>
      <vt:lpstr>Neighborhood Structure</vt:lpstr>
      <vt:lpstr>Example of Moves</vt:lpstr>
      <vt:lpstr>Example of Moves (cont’d)</vt:lpstr>
      <vt:lpstr>Simulated Annealing (SA) Algorithm</vt:lpstr>
      <vt:lpstr>SA-based Floorplan Optimization</vt:lpstr>
      <vt:lpstr>Result of SA-based Floorplan</vt:lpstr>
      <vt:lpstr>How Do We Know the Area from a PE?</vt:lpstr>
      <vt:lpstr>Recover Area Recursively</vt:lpstr>
      <vt:lpstr>Recover Area Recursively (cont’d)</vt:lpstr>
      <vt:lpstr>Implementation using Stack</vt:lpstr>
      <vt:lpstr>How can We Handle Non-Slicing Tree?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Tsung-Wei Huang</cp:lastModifiedBy>
  <cp:revision>1723</cp:revision>
  <dcterms:created xsi:type="dcterms:W3CDTF">2021-01-05T18:50:35Z</dcterms:created>
  <dcterms:modified xsi:type="dcterms:W3CDTF">2022-08-08T16:18:20Z</dcterms:modified>
</cp:coreProperties>
</file>

<file path=docProps/thumbnail.jpeg>
</file>